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Open Sans Bold" charset="1" panose="020B0806030504020204"/>
      <p:regular r:id="rId40"/>
    </p:embeddedFont>
    <p:embeddedFont>
      <p:font typeface="Canva Sans Bold" charset="1" panose="020B0803030501040103"/>
      <p:regular r:id="rId41"/>
    </p:embeddedFont>
    <p:embeddedFont>
      <p:font typeface="Canva Sans" charset="1" panose="020B0503030501040103"/>
      <p:regular r:id="rId42"/>
    </p:embeddedFont>
    <p:embeddedFont>
      <p:font typeface="Poppins Ultra-Bold" charset="1" panose="00000900000000000000"/>
      <p:regular r:id="rId44"/>
    </p:embeddedFont>
    <p:embeddedFont>
      <p:font typeface="Poppins Bold" charset="1" panose="00000800000000000000"/>
      <p:regular r:id="rId46"/>
    </p:embeddedFont>
    <p:embeddedFont>
      <p:font typeface="Bobby Jones" charset="1" panose="00000000000000000000"/>
      <p:regular r:id="rId63"/>
    </p:embeddedFont>
    <p:embeddedFont>
      <p:font typeface="Open Sans" charset="1" panose="020B0606030504020204"/>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Slides/notesSlide2.xml" Type="http://schemas.openxmlformats.org/officeDocument/2006/relationships/notesSlide"/><Relationship Id="rId44" Target="fonts/font44.fntdata" Type="http://schemas.openxmlformats.org/officeDocument/2006/relationships/font"/><Relationship Id="rId45" Target="notesSlides/notesSlide3.xml" Type="http://schemas.openxmlformats.org/officeDocument/2006/relationships/notesSlide"/><Relationship Id="rId46" Target="fonts/font46.fntdata" Type="http://schemas.openxmlformats.org/officeDocument/2006/relationships/font"/><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slides/slide1.xml" Type="http://schemas.openxmlformats.org/officeDocument/2006/relationships/slide"/><Relationship Id="rId60" Target="notesSlides/notesSlide17.xml" Type="http://schemas.openxmlformats.org/officeDocument/2006/relationships/notesSlide"/><Relationship Id="rId61" Target="notesSlides/notesSlide18.xml" Type="http://schemas.openxmlformats.org/officeDocument/2006/relationships/notesSlide"/><Relationship Id="rId62" Target="notesSlides/notesSlide19.xml" Type="http://schemas.openxmlformats.org/officeDocument/2006/relationships/notesSlide"/><Relationship Id="rId63" Target="fonts/font63.fntdata" Type="http://schemas.openxmlformats.org/officeDocument/2006/relationships/font"/><Relationship Id="rId64" Target="notesSlides/notesSlide20.xml" Type="http://schemas.openxmlformats.org/officeDocument/2006/relationships/notesSlide"/><Relationship Id="rId65" Target="notesSlides/notesSlide21.xml" Type="http://schemas.openxmlformats.org/officeDocument/2006/relationships/notesSlide"/><Relationship Id="rId66" Target="notesSlides/notesSlide22.xml" Type="http://schemas.openxmlformats.org/officeDocument/2006/relationships/notesSlide"/><Relationship Id="rId67" Target="notesSlides/notesSlide23.xml" Type="http://schemas.openxmlformats.org/officeDocument/2006/relationships/notesSlide"/><Relationship Id="rId68" Target="notesSlides/notesSlide24.xml" Type="http://schemas.openxmlformats.org/officeDocument/2006/relationships/notesSlide"/><Relationship Id="rId69" Target="notesSlides/notesSlide25.xml" Type="http://schemas.openxmlformats.org/officeDocument/2006/relationships/notesSlide"/><Relationship Id="rId7" Target="slides/slide2.xml" Type="http://schemas.openxmlformats.org/officeDocument/2006/relationships/slide"/><Relationship Id="rId70" Target="notesSlides/notesSlide26.xml" Type="http://schemas.openxmlformats.org/officeDocument/2006/relationships/notesSlide"/><Relationship Id="rId71" Target="notesSlides/notesSlide27.xml" Type="http://schemas.openxmlformats.org/officeDocument/2006/relationships/notesSlide"/><Relationship Id="rId72" Target="notesSlides/notesSlide28.xml" Type="http://schemas.openxmlformats.org/officeDocument/2006/relationships/notesSlide"/><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aritra - open up the presentation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nghia</a:t>
            </a:r>
          </a:p>
          <a:p>
            <a:r>
              <a:rPr lang="en-US"/>
              <a:t/>
            </a:r>
          </a:p>
          <a:p>
            <a:r>
              <a:rPr lang="en-US"/>
              <a:t>The V-model describes what each process does and how they correlates with each other in the project</a:t>
            </a:r>
          </a:p>
          <a:p>
            <a:r>
              <a:rPr lang="en-US"/>
              <a:t/>
            </a:r>
          </a:p>
          <a:p>
            <a:r>
              <a:rPr lang="en-US"/>
              <a:t>Project Setup: The group has to design and create a functional autonomous electrical racing car</a:t>
            </a:r>
          </a:p>
          <a:p>
            <a:r>
              <a:rPr lang="en-US"/>
              <a:t/>
            </a:r>
          </a:p>
          <a:p>
            <a:r>
              <a:rPr lang="en-US"/>
              <a:t>Site-acceptance Test: The group do relevant researches related to the autonomous car</a:t>
            </a:r>
          </a:p>
          <a:p>
            <a:r>
              <a:rPr lang="en-US"/>
              <a:t/>
            </a:r>
          </a:p>
          <a:p>
            <a:r>
              <a:rPr lang="en-US"/>
              <a:t>System Requirement: The car has to follow the white line, pass the obstacle and go up the ramp</a:t>
            </a:r>
          </a:p>
          <a:p>
            <a:r>
              <a:rPr lang="en-US"/>
              <a:t/>
            </a:r>
          </a:p>
          <a:p>
            <a:r>
              <a:rPr lang="en-US"/>
              <a:t>Factory Acceptance Test: The group has to do system testing to make sure the car functions normally without any defects</a:t>
            </a:r>
          </a:p>
          <a:p>
            <a:r>
              <a:rPr lang="en-US"/>
              <a:t/>
            </a:r>
          </a:p>
          <a:p>
            <a:r>
              <a:rPr lang="en-US"/>
              <a:t>Functional Design: The group creates a design on which components to choose over several available options based on their traits</a:t>
            </a:r>
          </a:p>
          <a:p>
            <a:r>
              <a:rPr lang="en-US"/>
              <a:t/>
            </a:r>
          </a:p>
          <a:p>
            <a:r>
              <a:rPr lang="en-US"/>
              <a:t>Sub-system test: The group then checks if each component would work well with each other </a:t>
            </a:r>
          </a:p>
          <a:p>
            <a:r>
              <a:rPr lang="en-US"/>
              <a:t/>
            </a:r>
          </a:p>
          <a:p>
            <a:r>
              <a:rPr lang="en-US"/>
              <a:t>Technical design: The group creates the code for each function: follow the line, avoid the obstacle, … </a:t>
            </a:r>
          </a:p>
          <a:p>
            <a:r>
              <a:rPr lang="en-US"/>
              <a:t/>
            </a:r>
          </a:p>
          <a:p>
            <a:r>
              <a:rPr lang="en-US"/>
              <a:t>Unit/Device test: The group checks if there is any defects with separate components such as the wheels, motor and the Servo</a:t>
            </a:r>
          </a:p>
          <a:p>
            <a:r>
              <a:rPr lang="en-US"/>
              <a:t/>
            </a:r>
          </a:p>
          <a:p>
            <a:r>
              <a:rPr lang="en-US"/>
              <a:t>Realisation: The final assembly of the car and also the implementation of the software into the car to make it functional. </a:t>
            </a:r>
          </a:p>
          <a:p>
            <a:r>
              <a:rPr lang="en-US"/>
              <a:t/>
            </a:r>
          </a:p>
          <a:p>
            <a:r>
              <a:rPr lang="en-US"/>
              <a:t>Moreover, the user experience needs to be ensured at the highest level.</a:t>
            </a:r>
          </a:p>
          <a:p>
            <a:r>
              <a:rPr lang="en-US"/>
              <a:t/>
            </a:r>
          </a:p>
          <a:p>
            <a:r>
              <a:rPr lang="en-US"/>
              <a:t>Could be split into half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The initiator for this project wants a limited risk analysis done before the initiation of the product phase of this project. In a limited risk analysis, the client or initiator is aware of the maximum level of loss that they can expect during the execution of this project. According to the ‘risk analysis’ survey by Project Management book by Roel Grit, our risk percentage for this project was 22.17%. The survey consisted of risk assessment on various factors such as</a:t>
            </a:r>
          </a:p>
          <a:p>
            <a:r>
              <a:rPr lang="en-US"/>
              <a:t/>
            </a:r>
          </a:p>
          <a:p>
            <a:r>
              <a:rPr lang="en-US"/>
              <a:t>Time factor:</a:t>
            </a:r>
          </a:p>
          <a:p>
            <a:r>
              <a:rPr lang="en-US"/>
              <a:t>Whether the project had deadlines and how suitable were the deadlines to complete the project. </a:t>
            </a:r>
          </a:p>
          <a:p>
            <a:r>
              <a:rPr lang="en-US"/>
              <a:t/>
            </a:r>
          </a:p>
          <a:p>
            <a:r>
              <a:rPr lang="en-US"/>
              <a:t>Complexity:</a:t>
            </a:r>
          </a:p>
          <a:p>
            <a:r>
              <a:rPr lang="en-US"/>
              <a:t>How complex the task and subtasks given in the project are. </a:t>
            </a:r>
          </a:p>
          <a:p>
            <a:r>
              <a:rPr lang="en-US"/>
              <a:t>How related the current project is compared to the previous project so that experience plays a significant role.</a:t>
            </a:r>
          </a:p>
          <a:p>
            <a:r>
              <a:rPr lang="en-US"/>
              <a:t>Coordination in the complexity.</a:t>
            </a:r>
          </a:p>
          <a:p>
            <a:r>
              <a:rPr lang="en-US"/>
              <a:t/>
            </a:r>
          </a:p>
          <a:p>
            <a:r>
              <a:rPr lang="en-US"/>
              <a:t>Project Group:</a:t>
            </a:r>
          </a:p>
          <a:p>
            <a:r>
              <a:rPr lang="en-US"/>
              <a:t/>
            </a:r>
          </a:p>
          <a:p>
            <a:r>
              <a:rPr lang="en-US"/>
              <a:t>How competent and experienced the group members are in the projects.</a:t>
            </a:r>
          </a:p>
          <a:p>
            <a:r>
              <a:rPr lang="en-US"/>
              <a:t>How compatible roles within the group are created.</a:t>
            </a:r>
          </a:p>
          <a:p>
            <a:r>
              <a:rPr lang="en-US"/>
              <a:t/>
            </a:r>
          </a:p>
          <a:p>
            <a:r>
              <a:rPr lang="en-US"/>
              <a:t>Project Management:</a:t>
            </a:r>
          </a:p>
          <a:p>
            <a:r>
              <a:rPr lang="en-US"/>
              <a:t/>
            </a:r>
          </a:p>
          <a:p>
            <a:r>
              <a:rPr lang="en-US"/>
              <a:t>How much experience project leaders, managers and advisors have.</a:t>
            </a:r>
          </a:p>
          <a:p>
            <a:r>
              <a:rPr lang="en-US"/>
              <a:t>Is existing knowledge/experience used or anything more required.</a:t>
            </a:r>
          </a:p>
          <a:p>
            <a:r>
              <a:rPr lang="en-US"/>
              <a:t/>
            </a:r>
          </a:p>
          <a:p>
            <a:r>
              <a:rPr lang="en-US"/>
              <a:t>Project Definition:</a:t>
            </a:r>
          </a:p>
          <a:p>
            <a:r>
              <a:rPr lang="en-US"/>
              <a:t/>
            </a:r>
          </a:p>
          <a:p>
            <a:r>
              <a:rPr lang="en-US"/>
              <a:t>Is the scope sufficiently defined?</a:t>
            </a:r>
          </a:p>
          <a:p>
            <a:r>
              <a:rPr lang="en-US"/>
              <a:t>Is the goal, objectives and problem statement clear for all group members.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mathieu - Here are the different components we chose to realize this project. </a:t>
            </a:r>
          </a:p>
          <a:p>
            <a:r>
              <a:rPr lang="en-US"/>
              <a:t/>
            </a:r>
          </a:p>
          <a:p>
            <a:r>
              <a:rPr lang="en-US"/>
              <a:t>The first component is the Ultrasonic sensor, we chose the HC-SR04 due to it's price, reviews and tutorials available online.</a:t>
            </a:r>
          </a:p>
          <a:p>
            <a:r>
              <a:rPr lang="en-US"/>
              <a:t/>
            </a:r>
          </a:p>
          <a:p>
            <a:r>
              <a:rPr lang="en-US"/>
              <a:t>The second component we got is the gyroscope sensor. We first wanted to use a tilt sensor but after testing the ones we had, it would take a tilt of 90 degrees to detect an inclination. So in the end we went with the MPU6050.</a:t>
            </a:r>
          </a:p>
          <a:p>
            <a:r>
              <a:rPr lang="en-US"/>
              <a:t/>
            </a:r>
          </a:p>
          <a:p>
            <a:r>
              <a:rPr lang="en-US"/>
              <a:t>The last sensor we chose is the IR or reflectance sensor, we went with the QTR-8A as it has a good number of information available and the price was within our budget.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mathieu - Next we had the motor, we just kept the motor that we first assigned with to get better options with other components with the money we saved. We went with the ECO thrust 15.</a:t>
            </a:r>
          </a:p>
          <a:p>
            <a:r>
              <a:rPr lang="en-US"/>
              <a:t/>
            </a:r>
          </a:p>
          <a:p>
            <a:r>
              <a:rPr lang="en-US"/>
              <a:t>The battery, which is the Conrad Energy battery pack 7.2V, was also the same as the one we were provided for the same reasons that were mentioned previously about the motor. Plus the battery pack would last up to 40 minutes which was more than the 30 minutes we were said that it needed to last. </a:t>
            </a:r>
          </a:p>
          <a:p>
            <a:r>
              <a:rPr lang="en-US"/>
              <a:t/>
            </a:r>
          </a:p>
          <a:p>
            <a:r>
              <a:rPr lang="en-US"/>
              <a:t>Finally we also kept the servo but due to some hardware issues we decided to use one of our group members servo by replacing the one we were given. And up until now we have had no issues with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by placing an object in front of the Ultrasonic, we can detect and print out the distance that object is away from the car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To test the gyroscope we gave it a function, when an angle of a certain degree is being read that it would print out something. We would tilt it by grabbing it with our hands and sway it side to side to see how accurate each readings were.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Before using the QTR, we need to calibrate it so that it can use the data from its calibration to detect the white line. After calibrating we would then turn the around to see whether the wheels would turn depending on which sensor the white line would be on, so for example if the sensor of the far right detects the white line then we would turn right.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mathieu -  By writing a simple code to where we can change the car speed, we can test the motor and how fast the car can go.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nghia - To see whether the battery was working, we would plug into the shield and test to see whether the LEDs would light up and the components that are plugged into the shield would be powered 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aritra - present the topics we are going to talk about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dung - We had issues with the components when we first started testing:</a:t>
            </a:r>
          </a:p>
          <a:p>
            <a:r>
              <a:rPr lang="en-US"/>
              <a:t/>
            </a:r>
          </a:p>
          <a:p>
            <a:r>
              <a:rPr lang="en-US"/>
              <a:t>- Battery, when we first started charging, there was no power and it wasn't powering up the motor.  We then try another team charger and still wasn't working. We then got another battery.</a:t>
            </a:r>
          </a:p>
          <a:p>
            <a:r>
              <a:rPr lang="en-US"/>
              <a:t/>
            </a:r>
          </a:p>
          <a:p>
            <a:r>
              <a:rPr lang="en-US"/>
              <a:t>- Charger, we tested it with a new battery and we knew that the battery was already working as we tested it out with another teams charger. So this time the problem was the charger. The solution was to talk with the teacher where we wanted a new charger but he gave us a different approach by re-soldering the wires in the charger. </a:t>
            </a:r>
          </a:p>
          <a:p>
            <a:r>
              <a:rPr lang="en-US"/>
              <a:t/>
            </a:r>
          </a:p>
          <a:p>
            <a:r>
              <a:rPr lang="en-US"/>
              <a:t>- Servo, the servo was not working with the servo unit testing code, we then replaced the servo with our servo, and then we requested for a new servo and got it.</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We had a few issues along the way but most of them were resolved, the hardest issue we had was calibrating the wheels when it would take the curve on the track. It would sometimes just swerve off. But in the end, we managed to resolve the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dung - We also faced issues during the coding section of our project where we had to do multiple test tries to get it correct and fix it. </a:t>
            </a:r>
          </a:p>
          <a:p>
            <a:r>
              <a:rPr lang="en-US"/>
              <a:t/>
            </a:r>
          </a:p>
          <a:p>
            <a:r>
              <a:rPr lang="en-US"/>
              <a:t>QTR 8A, we had 3 options, either hard coding it, or mapping or using the PID.</a:t>
            </a:r>
          </a:p>
          <a:p>
            <a:r>
              <a:rPr lang="en-US"/>
              <a:t/>
            </a:r>
          </a:p>
          <a:p>
            <a:r>
              <a:rPr lang="en-US"/>
              <a:t>The first option we had which was hard coding what the car do, basically telling the car what to do manually, it works but it is a lengthy process with a lot of trail and errors.</a:t>
            </a:r>
          </a:p>
          <a:p>
            <a:r>
              <a:rPr lang="en-US"/>
              <a:t/>
            </a:r>
          </a:p>
          <a:p>
            <a:r>
              <a:rPr lang="en-US"/>
              <a:t>The second option, which was the most favorable one, was basically mapping the code by using a function, Read_White_Line(), that would take the position of the car on the line. We used this because we wanted to save time and avoid mistakes. This also gave us built-in functions from the library.</a:t>
            </a:r>
          </a:p>
          <a:p>
            <a:r>
              <a:rPr lang="en-US"/>
              <a:t/>
            </a:r>
          </a:p>
          <a:p>
            <a:r>
              <a:rPr lang="en-US"/>
              <a:t>Lastly the last option has issues for example the PID fluctuates a lot, it doesn't synchronize with the speed of the car and it can't follow the line at the steepest point of the curve.</a:t>
            </a:r>
          </a:p>
          <a:p>
            <a:r>
              <a:rPr lang="en-US"/>
              <a:t/>
            </a:r>
          </a:p>
          <a:p>
            <a:r>
              <a:rPr lang="en-US"/>
              <a:t>aritra - Using the map() function also posed major challenges since continuous reading of the values from the made the response to changes very sensitive to minor changes. This was also not acceptable.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ramp and object detection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This is the final design for the casing for the ultrasonic, it will fit inside the box and the covered by a lid with two holes. The holes are there to allow the sensors to peek out of the casing. We also put at small hole on top on the casing to manage our cables and let them go through in a clean way.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Here we have the shell of the car....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nghia - The final testing serves as a way to know and test how each component will be put onto the car and test if they each do what they are meant to do. On the upcoming slide we will show you the testing we have done so far.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aritra - After compiling and finalizing the car, we then tested if the car could go around the track and here was the result: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notes: open the link and let dung and aritra speak about 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of us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Nghia - Here is the timeline of our project. We first had to gather and brainstorm together ideas about the project, for example what components we would use, what would they do.</a:t>
            </a:r>
          </a:p>
          <a:p>
            <a:r>
              <a:rPr lang="en-US"/>
              <a:t/>
            </a:r>
          </a:p>
          <a:p>
            <a:r>
              <a:rPr lang="en-US"/>
              <a:t>Then we made a project plan, this is where the project started taking shape. We talking about our main objectives and what were the steps we were going to take to arrive at our final product</a:t>
            </a:r>
          </a:p>
          <a:p>
            <a:r>
              <a:rPr lang="en-US"/>
              <a:t/>
            </a:r>
          </a:p>
          <a:p>
            <a:r>
              <a:rPr lang="en-US"/>
              <a:t>The third part of our project consisted of testing the components and making changes to  them, we had to also order the components we didn't have. Then after testing and tweaking with the car, we wrote reports, the functional and technical design) about what we did.</a:t>
            </a:r>
          </a:p>
          <a:p>
            <a:r>
              <a:rPr lang="en-US"/>
              <a:t/>
            </a:r>
          </a:p>
          <a:p>
            <a:r>
              <a:rPr lang="en-US"/>
              <a:t>After getting our components we then assembled them as well as printing out the 3D design for our car.</a:t>
            </a:r>
          </a:p>
          <a:p>
            <a:r>
              <a:rPr lang="en-US"/>
              <a:t/>
            </a:r>
          </a:p>
          <a:p>
            <a:r>
              <a:rPr lang="en-US"/>
              <a:t>Before we finished the car, we have to then integrate the code of all the separate task that the car was going to do into one block of code as well as connecting all the components together.</a:t>
            </a:r>
          </a:p>
          <a:p>
            <a:r>
              <a:rPr lang="en-US"/>
              <a:t/>
            </a:r>
          </a:p>
          <a:p>
            <a:r>
              <a:rPr lang="en-US"/>
              <a:t>The final step will be to see how our car will be able to perform on the track.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nghia - </a:t>
            </a:r>
          </a:p>
          <a:p>
            <a:r>
              <a:rPr lang="en-US"/>
              <a:t/>
            </a:r>
          </a:p>
          <a:p>
            <a:r>
              <a:rPr lang="en-US"/>
              <a:t>We first create a plan and all the designs we need for our project. From there we could find out which components we need for each functionality part of the car that it has to achieve.</a:t>
            </a:r>
          </a:p>
          <a:p>
            <a:r>
              <a:rPr lang="en-US"/>
              <a:t/>
            </a:r>
          </a:p>
          <a:p>
            <a:r>
              <a:rPr lang="en-US"/>
              <a:t/>
            </a:r>
          </a:p>
          <a:p>
            <a:r>
              <a:rPr lang="en-US"/>
              <a:t>We were given a limited amount of budget to spend on our missing components, which we have to do researches on each component on a number of websites to compare their prices. After that, we would choose the components we need based on our budget limit without exceeding it.</a:t>
            </a:r>
          </a:p>
          <a:p>
            <a:r>
              <a:rPr lang="en-US"/>
              <a:t/>
            </a:r>
          </a:p>
          <a:p>
            <a:r>
              <a:rPr lang="en-US"/>
              <a:t>For the course of the project, we have to have occasional meetings every week to keep up with the project workload. In each meeting, we have to have clear communication in order to work effectively and achieve the predetermined work target for the week.</a:t>
            </a:r>
          </a:p>
          <a:p>
            <a:r>
              <a:rPr lang="en-US"/>
              <a:t/>
            </a:r>
          </a:p>
          <a:p>
            <a:r>
              <a:rPr lang="en-US"/>
              <a:t>After every implementation of both hardware and software parts on the car, and fully testing it, we can finally test our car and see the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Jimmy - talk about our objectives. </a:t>
            </a:r>
          </a:p>
          <a:p>
            <a:r>
              <a:rPr lang="en-US"/>
              <a:t/>
            </a:r>
          </a:p>
          <a:p>
            <a:r>
              <a:rPr lang="en-US"/>
              <a:t>1: The bare minimum to pass the project is to follow the line</a:t>
            </a:r>
          </a:p>
          <a:p>
            <a:r>
              <a:rPr lang="en-US"/>
              <a:t/>
            </a:r>
          </a:p>
          <a:p>
            <a:r>
              <a:rPr lang="en-US"/>
              <a:t>2: The car must stop automatically when arriving at the end of the track</a:t>
            </a:r>
          </a:p>
          <a:p>
            <a:r>
              <a:rPr lang="en-US"/>
              <a:t/>
            </a:r>
          </a:p>
          <a:p>
            <a:r>
              <a:rPr lang="en-US"/>
              <a:t>3: The extra objectives are to detect and avoid obstacles such as an object on the track and a slope to climb over</a:t>
            </a:r>
          </a:p>
          <a:p>
            <a:r>
              <a:rPr lang="en-US"/>
              <a:t/>
            </a:r>
          </a:p>
          <a:p>
            <a:r>
              <a:rPr lang="en-US"/>
              <a:t>4: The car must run for a minimum of 30 mins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aritra - Here is the block diagram where we divide it into 3 sections: Mechanical, Electrical and Electronic.</a:t>
            </a:r>
          </a:p>
          <a:p>
            <a:r>
              <a:rPr lang="en-US"/>
              <a:t/>
            </a:r>
          </a:p>
          <a:p>
            <a:r>
              <a:rPr lang="en-US"/>
              <a:t>In each section we have ... (read the blocks)</a:t>
            </a:r>
          </a:p>
          <a:p>
            <a:r>
              <a:rPr lang="en-US"/>
              <a:t/>
            </a:r>
          </a:p>
          <a:p>
            <a:r>
              <a:rPr lang="en-US"/>
              <a:t>The arrows show the relationship between the different components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Mathieu - Ill just describe the flowchart its fine.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Mathieu - Here we have the gantt chart for our group, we have dispersed our task along 13 weeks that our project will be lasting for different topics. </a:t>
            </a:r>
          </a:p>
          <a:p>
            <a:r>
              <a:rPr lang="en-US"/>
              <a:t/>
            </a:r>
          </a:p>
          <a:p>
            <a:r>
              <a:rPr lang="en-US"/>
              <a:t>On the side we can see the completion rate for each of the different steps. So far we have completed most of the task in the period of time we assigned ourselves.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notesSlides/notesSlide10.xml" Type="http://schemas.openxmlformats.org/officeDocument/2006/relationships/notesSlide"/><Relationship Id="rId3" Target="../media/image48.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notesSlides/notesSlide11.xml" Type="http://schemas.openxmlformats.org/officeDocument/2006/relationships/notesSlide"/><Relationship Id="rId3" Target="../media/image4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2" Target="../notesSlides/notesSlide12.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57.png" Type="http://schemas.openxmlformats.org/officeDocument/2006/relationships/image"/><Relationship Id="rId2" Target="../notesSlides/notesSlide13.xml" Type="http://schemas.openxmlformats.org/officeDocument/2006/relationships/notesSlide"/><Relationship Id="rId3" Target="../media/image55.png" Type="http://schemas.openxmlformats.org/officeDocument/2006/relationships/image"/><Relationship Id="rId4" Target="../media/image56.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Ghd6SHcU.mp4" Type="http://schemas.openxmlformats.org/officeDocument/2006/relationships/video"/><Relationship Id="rId11" Target="../media/VAGGhd6SHcU.mp4" Type="http://schemas.microsoft.com/office/2007/relationships/media"/><Relationship Id="rId2" Target="../notesSlides/notesSlide14.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GhQxUzi8.mp4" Type="http://schemas.openxmlformats.org/officeDocument/2006/relationships/video"/><Relationship Id="rId11" Target="../media/VAGGhQxUzi8.mp4" Type="http://schemas.microsoft.com/office/2007/relationships/media"/><Relationship Id="rId2" Target="../notesSlides/notesSlide16.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GhU-Zfzk.mp4" Type="http://schemas.openxmlformats.org/officeDocument/2006/relationships/video"/><Relationship Id="rId11" Target="../media/VAGGhU-Zfzk.mp4" Type="http://schemas.microsoft.com/office/2007/relationships/media"/><Relationship Id="rId2" Target="../notesSlides/notesSlide17.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jpeg" Type="http://schemas.openxmlformats.org/officeDocument/2006/relationships/image"/><Relationship Id="rId11" Target="../media/image56.png" Type="http://schemas.openxmlformats.org/officeDocument/2006/relationships/image"/><Relationship Id="rId2" Target="../notesSlides/notesSlide20.xml" Type="http://schemas.openxmlformats.org/officeDocument/2006/relationships/notesSlide"/><Relationship Id="rId3" Target="../media/image57.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notesSlides/notesSlide22.xml" Type="http://schemas.openxmlformats.org/officeDocument/2006/relationships/notesSlide"/><Relationship Id="rId3" Target="../media/image65.png" Type="http://schemas.openxmlformats.org/officeDocument/2006/relationships/image"/><Relationship Id="rId4" Target="../media/image66.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6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69.jpeg" Type="http://schemas.openxmlformats.org/officeDocument/2006/relationships/image"/><Relationship Id="rId12" Target="../media/image70.jpeg" Type="http://schemas.openxmlformats.org/officeDocument/2006/relationships/image"/><Relationship Id="rId2" Target="../notesSlides/notesSlide24.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notesSlides/notesSlide25.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7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4.jpeg" Type="http://schemas.openxmlformats.org/officeDocument/2006/relationships/image"/><Relationship Id="rId12" Target="../media/image75.jpeg" Type="http://schemas.openxmlformats.org/officeDocument/2006/relationships/image"/><Relationship Id="rId2" Target="../notesSlides/notesSlide26.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7.jpeg" Type="http://schemas.openxmlformats.org/officeDocument/2006/relationships/image"/><Relationship Id="rId13" Target="../media/VAGHS2-YAj4.mp4" Type="http://schemas.openxmlformats.org/officeDocument/2006/relationships/video"/><Relationship Id="rId14" Target="../media/VAGHS2-YAj4.mp4" Type="http://schemas.microsoft.com/office/2007/relationships/media"/><Relationship Id="rId15" Target="../media/image72.png" Type="http://schemas.openxmlformats.org/officeDocument/2006/relationships/image"/><Relationship Id="rId16" Target="../media/image73.svg" Type="http://schemas.openxmlformats.org/officeDocument/2006/relationships/image"/><Relationship Id="rId2" Target="../notesSlides/notesSlide27.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76.jpeg" Type="http://schemas.openxmlformats.org/officeDocument/2006/relationships/image"/><Relationship Id="rId8" Target="../media/VAGHSaeFBRg.mp4" Type="http://schemas.openxmlformats.org/officeDocument/2006/relationships/video"/><Relationship Id="rId9" Target="../media/VAGHSaeFBRg.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8.png" Type="http://schemas.openxmlformats.org/officeDocument/2006/relationships/image"/><Relationship Id="rId12" Target="https://github.com/Repositoir/project-system/tree/dungpv/final_code" TargetMode="External" Type="http://schemas.openxmlformats.org/officeDocument/2006/relationships/hyperlink"/><Relationship Id="rId13" Target="https://github.com/Repositoir/project-system/tree/dungpv/final_code" TargetMode="External" Type="http://schemas.openxmlformats.org/officeDocument/2006/relationships/hyperlink"/><Relationship Id="rId2" Target="../notesSlides/notesSlide28.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notesSlides/notesSlide3.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notesSlides/notesSlide4.xml" Type="http://schemas.openxmlformats.org/officeDocument/2006/relationships/notesSlide"/><Relationship Id="rId20" Target="../media/image33.sv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23" Target="../media/image36.png" Type="http://schemas.openxmlformats.org/officeDocument/2006/relationships/image"/><Relationship Id="rId24" Target="../media/image37.svg" Type="http://schemas.openxmlformats.org/officeDocument/2006/relationships/image"/><Relationship Id="rId25" Target="../media/image1.png" Type="http://schemas.openxmlformats.org/officeDocument/2006/relationships/image"/><Relationship Id="rId26" Target="../media/image2.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notesSlides/notesSlide5.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notesSlides/notesSlide6.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844181" y="6047249"/>
            <a:ext cx="8105854" cy="8105854"/>
          </a:xfrm>
          <a:custGeom>
            <a:avLst/>
            <a:gdLst/>
            <a:ahLst/>
            <a:cxnLst/>
            <a:rect r="r" b="b" t="t" l="l"/>
            <a:pathLst>
              <a:path h="8105854" w="8105854">
                <a:moveTo>
                  <a:pt x="0" y="0"/>
                </a:moveTo>
                <a:lnTo>
                  <a:pt x="8105854" y="0"/>
                </a:lnTo>
                <a:lnTo>
                  <a:pt x="8105854" y="8105854"/>
                </a:lnTo>
                <a:lnTo>
                  <a:pt x="0" y="810585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098291" y="7862735"/>
            <a:ext cx="8583398" cy="3199266"/>
          </a:xfrm>
          <a:custGeom>
            <a:avLst/>
            <a:gdLst/>
            <a:ahLst/>
            <a:cxnLst/>
            <a:rect r="r" b="b" t="t" l="l"/>
            <a:pathLst>
              <a:path h="3199266" w="8583398">
                <a:moveTo>
                  <a:pt x="8583398" y="0"/>
                </a:moveTo>
                <a:lnTo>
                  <a:pt x="0" y="0"/>
                </a:lnTo>
                <a:lnTo>
                  <a:pt x="0" y="3199266"/>
                </a:lnTo>
                <a:lnTo>
                  <a:pt x="8583398" y="3199266"/>
                </a:lnTo>
                <a:lnTo>
                  <a:pt x="858339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10800000">
            <a:off x="10910184" y="0"/>
            <a:ext cx="8428001" cy="3141346"/>
          </a:xfrm>
          <a:custGeom>
            <a:avLst/>
            <a:gdLst/>
            <a:ahLst/>
            <a:cxnLst/>
            <a:rect r="r" b="b" t="t" l="l"/>
            <a:pathLst>
              <a:path h="3141346" w="8428001">
                <a:moveTo>
                  <a:pt x="8428001" y="0"/>
                </a:moveTo>
                <a:lnTo>
                  <a:pt x="0" y="0"/>
                </a:lnTo>
                <a:lnTo>
                  <a:pt x="0" y="3141346"/>
                </a:lnTo>
                <a:lnTo>
                  <a:pt x="8428001" y="3141346"/>
                </a:lnTo>
                <a:lnTo>
                  <a:pt x="842800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6286421" y="6160362"/>
            <a:ext cx="5599202" cy="916899"/>
            <a:chOff x="0" y="0"/>
            <a:chExt cx="1218589" cy="199550"/>
          </a:xfrm>
        </p:grpSpPr>
        <p:sp>
          <p:nvSpPr>
            <p:cNvPr name="Freeform 6" id="6"/>
            <p:cNvSpPr/>
            <p:nvPr/>
          </p:nvSpPr>
          <p:spPr>
            <a:xfrm flipH="false" flipV="false" rot="0">
              <a:off x="0" y="0"/>
              <a:ext cx="1218589" cy="199550"/>
            </a:xfrm>
            <a:custGeom>
              <a:avLst/>
              <a:gdLst/>
              <a:ahLst/>
              <a:cxnLst/>
              <a:rect r="r" b="b" t="t" l="l"/>
              <a:pathLst>
                <a:path h="199550" w="1218589">
                  <a:moveTo>
                    <a:pt x="15210" y="0"/>
                  </a:moveTo>
                  <a:lnTo>
                    <a:pt x="1203380" y="0"/>
                  </a:lnTo>
                  <a:cubicBezTo>
                    <a:pt x="1207414" y="0"/>
                    <a:pt x="1211282" y="1602"/>
                    <a:pt x="1214135" y="4455"/>
                  </a:cubicBezTo>
                  <a:cubicBezTo>
                    <a:pt x="1216987" y="7307"/>
                    <a:pt x="1218589" y="11176"/>
                    <a:pt x="1218589" y="15210"/>
                  </a:cubicBezTo>
                  <a:lnTo>
                    <a:pt x="1218589" y="184341"/>
                  </a:lnTo>
                  <a:cubicBezTo>
                    <a:pt x="1218589" y="188375"/>
                    <a:pt x="1216987" y="192243"/>
                    <a:pt x="1214135" y="195096"/>
                  </a:cubicBezTo>
                  <a:cubicBezTo>
                    <a:pt x="1211282" y="197948"/>
                    <a:pt x="1207414" y="199550"/>
                    <a:pt x="1203380" y="199550"/>
                  </a:cubicBezTo>
                  <a:lnTo>
                    <a:pt x="15210" y="199550"/>
                  </a:lnTo>
                  <a:cubicBezTo>
                    <a:pt x="11176" y="199550"/>
                    <a:pt x="7307" y="197948"/>
                    <a:pt x="4455" y="195096"/>
                  </a:cubicBezTo>
                  <a:cubicBezTo>
                    <a:pt x="1602" y="192243"/>
                    <a:pt x="0" y="188375"/>
                    <a:pt x="0" y="184341"/>
                  </a:cubicBezTo>
                  <a:lnTo>
                    <a:pt x="0" y="15210"/>
                  </a:lnTo>
                  <a:cubicBezTo>
                    <a:pt x="0" y="11176"/>
                    <a:pt x="1602" y="7307"/>
                    <a:pt x="4455" y="4455"/>
                  </a:cubicBezTo>
                  <a:cubicBezTo>
                    <a:pt x="7307" y="1602"/>
                    <a:pt x="11176" y="0"/>
                    <a:pt x="15210" y="0"/>
                  </a:cubicBezTo>
                  <a:close/>
                </a:path>
              </a:pathLst>
            </a:custGeom>
            <a:solidFill>
              <a:srgbClr val="0F74BC"/>
            </a:solidFill>
          </p:spPr>
        </p:sp>
        <p:sp>
          <p:nvSpPr>
            <p:cNvPr name="TextBox 7" id="7"/>
            <p:cNvSpPr txBox="true"/>
            <p:nvPr/>
          </p:nvSpPr>
          <p:spPr>
            <a:xfrm>
              <a:off x="0" y="-38100"/>
              <a:ext cx="1218589" cy="237650"/>
            </a:xfrm>
            <a:prstGeom prst="rect">
              <a:avLst/>
            </a:prstGeom>
          </p:spPr>
          <p:txBody>
            <a:bodyPr anchor="ctr" rtlCol="false" tIns="0" lIns="0" bIns="0" rIns="0"/>
            <a:lstStyle/>
            <a:p>
              <a:pPr algn="ctr">
                <a:lnSpc>
                  <a:spcPts val="3359"/>
                </a:lnSpc>
              </a:pPr>
              <a:r>
                <a:rPr lang="en-US" sz="2400" spc="357">
                  <a:solidFill>
                    <a:srgbClr val="F6F6F6"/>
                  </a:solidFill>
                  <a:latin typeface="Open Sans Bold"/>
                </a:rPr>
                <a:t>PRESENTED BY: BLITZ-DRIVE</a:t>
              </a:r>
            </a:p>
          </p:txBody>
        </p:sp>
      </p:grpSp>
      <p:sp>
        <p:nvSpPr>
          <p:cNvPr name="Freeform 8" id="8"/>
          <p:cNvSpPr/>
          <p:nvPr/>
        </p:nvSpPr>
        <p:spPr>
          <a:xfrm flipH="false" flipV="false" rot="0">
            <a:off x="-3852984" y="-3718837"/>
            <a:ext cx="7437675" cy="7437675"/>
          </a:xfrm>
          <a:custGeom>
            <a:avLst/>
            <a:gdLst/>
            <a:ahLst/>
            <a:cxnLst/>
            <a:rect r="r" b="b" t="t" l="l"/>
            <a:pathLst>
              <a:path h="7437675" w="7437675">
                <a:moveTo>
                  <a:pt x="0" y="0"/>
                </a:moveTo>
                <a:lnTo>
                  <a:pt x="7437674" y="0"/>
                </a:lnTo>
                <a:lnTo>
                  <a:pt x="7437674" y="7437674"/>
                </a:lnTo>
                <a:lnTo>
                  <a:pt x="0" y="743767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40780" y="-2003290"/>
            <a:ext cx="7668375" cy="7668375"/>
          </a:xfrm>
          <a:custGeom>
            <a:avLst/>
            <a:gdLst/>
            <a:ahLst/>
            <a:cxnLst/>
            <a:rect r="r" b="b" t="t" l="l"/>
            <a:pathLst>
              <a:path h="7668375" w="7668375">
                <a:moveTo>
                  <a:pt x="0" y="0"/>
                </a:moveTo>
                <a:lnTo>
                  <a:pt x="7668375" y="0"/>
                </a:lnTo>
                <a:lnTo>
                  <a:pt x="7668375" y="7668375"/>
                </a:lnTo>
                <a:lnTo>
                  <a:pt x="0" y="7668375"/>
                </a:lnTo>
                <a:lnTo>
                  <a:pt x="0" y="0"/>
                </a:lnTo>
                <a:close/>
              </a:path>
            </a:pathLst>
          </a:custGeom>
          <a:blipFill>
            <a:blip r:embed="rId11"/>
            <a:stretch>
              <a:fillRect l="0" t="0" r="0" b="0"/>
            </a:stretch>
          </a:blipFill>
        </p:spPr>
      </p:sp>
      <p:sp>
        <p:nvSpPr>
          <p:cNvPr name="TextBox 10" id="10"/>
          <p:cNvSpPr txBox="true"/>
          <p:nvPr/>
        </p:nvSpPr>
        <p:spPr>
          <a:xfrm rot="0">
            <a:off x="3923556" y="4014046"/>
            <a:ext cx="1044088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Final Presentation</a:t>
            </a:r>
          </a:p>
        </p:txBody>
      </p:sp>
      <p:sp>
        <p:nvSpPr>
          <p:cNvPr name="TextBox 11" id="11"/>
          <p:cNvSpPr txBox="true"/>
          <p:nvPr/>
        </p:nvSpPr>
        <p:spPr>
          <a:xfrm rot="0">
            <a:off x="17259300" y="9191625"/>
            <a:ext cx="22979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515998" y="2569092"/>
            <a:ext cx="10847491" cy="6946066"/>
          </a:xfrm>
          <a:custGeom>
            <a:avLst/>
            <a:gdLst/>
            <a:ahLst/>
            <a:cxnLst/>
            <a:rect r="r" b="b" t="t" l="l"/>
            <a:pathLst>
              <a:path h="6946066" w="10847491">
                <a:moveTo>
                  <a:pt x="0" y="0"/>
                </a:moveTo>
                <a:lnTo>
                  <a:pt x="10847491" y="0"/>
                </a:lnTo>
                <a:lnTo>
                  <a:pt x="10847491" y="6946066"/>
                </a:lnTo>
                <a:lnTo>
                  <a:pt x="0" y="6946066"/>
                </a:lnTo>
                <a:lnTo>
                  <a:pt x="0" y="0"/>
                </a:lnTo>
                <a:close/>
              </a:path>
            </a:pathLst>
          </a:custGeom>
          <a:blipFill>
            <a:blip r:embed="rId3"/>
            <a:stretch>
              <a:fillRect l="0" t="0" r="0" b="0"/>
            </a:stretch>
          </a:blipFill>
        </p:spPr>
      </p:sp>
      <p:sp>
        <p:nvSpPr>
          <p:cNvPr name="Freeform 3" id="3"/>
          <p:cNvSpPr/>
          <p:nvPr/>
        </p:nvSpPr>
        <p:spPr>
          <a:xfrm flipH="false" flipV="false" rot="-10800000">
            <a:off x="-828228" y="-486753"/>
            <a:ext cx="11583330" cy="4317423"/>
          </a:xfrm>
          <a:custGeom>
            <a:avLst/>
            <a:gdLst/>
            <a:ahLst/>
            <a:cxnLst/>
            <a:rect r="r" b="b" t="t" l="l"/>
            <a:pathLst>
              <a:path h="4317423" w="11583330">
                <a:moveTo>
                  <a:pt x="0" y="0"/>
                </a:moveTo>
                <a:lnTo>
                  <a:pt x="11583330" y="0"/>
                </a:lnTo>
                <a:lnTo>
                  <a:pt x="11583330" y="4317424"/>
                </a:lnTo>
                <a:lnTo>
                  <a:pt x="0" y="4317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5337" y="100965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11372882" y="7709130"/>
            <a:ext cx="8312619" cy="3098340"/>
          </a:xfrm>
          <a:custGeom>
            <a:avLst/>
            <a:gdLst/>
            <a:ahLst/>
            <a:cxnLst/>
            <a:rect r="r" b="b" t="t" l="l"/>
            <a:pathLst>
              <a:path h="3098340" w="8312619">
                <a:moveTo>
                  <a:pt x="0" y="0"/>
                </a:moveTo>
                <a:lnTo>
                  <a:pt x="8312619" y="0"/>
                </a:lnTo>
                <a:lnTo>
                  <a:pt x="8312619" y="3098340"/>
                </a:lnTo>
                <a:lnTo>
                  <a:pt x="0" y="3098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620958" y="1152371"/>
            <a:ext cx="10637570" cy="943925"/>
          </a:xfrm>
          <a:prstGeom prst="rect">
            <a:avLst/>
          </a:prstGeom>
        </p:spPr>
        <p:txBody>
          <a:bodyPr anchor="t" rtlCol="false" tIns="0" lIns="0" bIns="0" rIns="0">
            <a:spAutoFit/>
          </a:bodyPr>
          <a:lstStyle/>
          <a:p>
            <a:pPr algn="ctr" marL="0" indent="0" lvl="0">
              <a:lnSpc>
                <a:spcPts val="7143"/>
              </a:lnSpc>
            </a:pPr>
            <a:r>
              <a:rPr lang="en-US" sz="5580">
                <a:solidFill>
                  <a:srgbClr val="292F33"/>
                </a:solidFill>
                <a:latin typeface="Poppins Ultra-Bold"/>
              </a:rPr>
              <a:t>V-MODEL</a:t>
            </a:r>
          </a:p>
        </p:txBody>
      </p:sp>
      <p:sp>
        <p:nvSpPr>
          <p:cNvPr name="TextBox 10" id="10"/>
          <p:cNvSpPr txBox="true"/>
          <p:nvPr/>
        </p:nvSpPr>
        <p:spPr>
          <a:xfrm rot="0">
            <a:off x="17131625" y="9191625"/>
            <a:ext cx="5330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031178" y="2183458"/>
            <a:ext cx="14225644" cy="7588557"/>
          </a:xfrm>
          <a:custGeom>
            <a:avLst/>
            <a:gdLst/>
            <a:ahLst/>
            <a:cxnLst/>
            <a:rect r="r" b="b" t="t" l="l"/>
            <a:pathLst>
              <a:path h="7588557" w="14225644">
                <a:moveTo>
                  <a:pt x="0" y="0"/>
                </a:moveTo>
                <a:lnTo>
                  <a:pt x="14225644" y="0"/>
                </a:lnTo>
                <a:lnTo>
                  <a:pt x="14225644" y="7588557"/>
                </a:lnTo>
                <a:lnTo>
                  <a:pt x="0" y="7588557"/>
                </a:lnTo>
                <a:lnTo>
                  <a:pt x="0" y="0"/>
                </a:lnTo>
                <a:close/>
              </a:path>
            </a:pathLst>
          </a:custGeom>
          <a:blipFill>
            <a:blip r:embed="rId3"/>
            <a:stretch>
              <a:fillRect l="0" t="0" r="0" b="0"/>
            </a:stretch>
          </a:blipFill>
        </p:spPr>
      </p:sp>
      <p:sp>
        <p:nvSpPr>
          <p:cNvPr name="Freeform 3" id="3"/>
          <p:cNvSpPr/>
          <p:nvPr/>
        </p:nvSpPr>
        <p:spPr>
          <a:xfrm flipH="false" flipV="false" rot="-10800000">
            <a:off x="-828228" y="-486753"/>
            <a:ext cx="11583330" cy="4317423"/>
          </a:xfrm>
          <a:custGeom>
            <a:avLst/>
            <a:gdLst/>
            <a:ahLst/>
            <a:cxnLst/>
            <a:rect r="r" b="b" t="t" l="l"/>
            <a:pathLst>
              <a:path h="4317423" w="11583330">
                <a:moveTo>
                  <a:pt x="0" y="0"/>
                </a:moveTo>
                <a:lnTo>
                  <a:pt x="11583330" y="0"/>
                </a:lnTo>
                <a:lnTo>
                  <a:pt x="11583330" y="4317424"/>
                </a:lnTo>
                <a:lnTo>
                  <a:pt x="0" y="4317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5337" y="100965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11372882" y="7709130"/>
            <a:ext cx="8312619" cy="3098340"/>
          </a:xfrm>
          <a:custGeom>
            <a:avLst/>
            <a:gdLst/>
            <a:ahLst/>
            <a:cxnLst/>
            <a:rect r="r" b="b" t="t" l="l"/>
            <a:pathLst>
              <a:path h="3098340" w="8312619">
                <a:moveTo>
                  <a:pt x="0" y="0"/>
                </a:moveTo>
                <a:lnTo>
                  <a:pt x="8312619" y="0"/>
                </a:lnTo>
                <a:lnTo>
                  <a:pt x="8312619" y="3098340"/>
                </a:lnTo>
                <a:lnTo>
                  <a:pt x="0" y="30983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620958" y="1152371"/>
            <a:ext cx="10637570" cy="943925"/>
          </a:xfrm>
          <a:prstGeom prst="rect">
            <a:avLst/>
          </a:prstGeom>
        </p:spPr>
        <p:txBody>
          <a:bodyPr anchor="t" rtlCol="false" tIns="0" lIns="0" bIns="0" rIns="0">
            <a:spAutoFit/>
          </a:bodyPr>
          <a:lstStyle/>
          <a:p>
            <a:pPr algn="ctr" marL="0" indent="0" lvl="0">
              <a:lnSpc>
                <a:spcPts val="7143"/>
              </a:lnSpc>
            </a:pPr>
            <a:r>
              <a:rPr lang="en-US" sz="5580">
                <a:solidFill>
                  <a:srgbClr val="292F33"/>
                </a:solidFill>
                <a:latin typeface="Poppins Ultra-Bold"/>
              </a:rPr>
              <a:t>RISK ANALYSIS</a:t>
            </a:r>
          </a:p>
        </p:txBody>
      </p:sp>
      <p:sp>
        <p:nvSpPr>
          <p:cNvPr name="TextBox 10" id="10"/>
          <p:cNvSpPr txBox="true"/>
          <p:nvPr/>
        </p:nvSpPr>
        <p:spPr>
          <a:xfrm rot="0">
            <a:off x="17168336" y="9191625"/>
            <a:ext cx="45958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0"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1025337" y="6710382"/>
            <a:ext cx="4637521" cy="2547918"/>
          </a:xfrm>
          <a:custGeom>
            <a:avLst/>
            <a:gdLst/>
            <a:ahLst/>
            <a:cxnLst/>
            <a:rect r="r" b="b" t="t" l="l"/>
            <a:pathLst>
              <a:path h="2547918" w="4637521">
                <a:moveTo>
                  <a:pt x="0" y="0"/>
                </a:moveTo>
                <a:lnTo>
                  <a:pt x="4637522" y="0"/>
                </a:lnTo>
                <a:lnTo>
                  <a:pt x="4637522" y="2547918"/>
                </a:lnTo>
                <a:lnTo>
                  <a:pt x="0" y="2547918"/>
                </a:lnTo>
                <a:lnTo>
                  <a:pt x="0" y="0"/>
                </a:lnTo>
                <a:close/>
              </a:path>
            </a:pathLst>
          </a:custGeom>
          <a:blipFill>
            <a:blip r:embed="rId9"/>
            <a:stretch>
              <a:fillRect l="0" t="0" r="0" b="0"/>
            </a:stretch>
          </a:blipFill>
        </p:spPr>
      </p:sp>
      <p:sp>
        <p:nvSpPr>
          <p:cNvPr name="Freeform 8" id="8"/>
          <p:cNvSpPr/>
          <p:nvPr/>
        </p:nvSpPr>
        <p:spPr>
          <a:xfrm flipH="false" flipV="false" rot="0">
            <a:off x="7682526" y="6710382"/>
            <a:ext cx="2919584" cy="2529993"/>
          </a:xfrm>
          <a:custGeom>
            <a:avLst/>
            <a:gdLst/>
            <a:ahLst/>
            <a:cxnLst/>
            <a:rect r="r" b="b" t="t" l="l"/>
            <a:pathLst>
              <a:path h="2529993" w="2919584">
                <a:moveTo>
                  <a:pt x="0" y="0"/>
                </a:moveTo>
                <a:lnTo>
                  <a:pt x="2919585" y="0"/>
                </a:lnTo>
                <a:lnTo>
                  <a:pt x="2919585" y="2529993"/>
                </a:lnTo>
                <a:lnTo>
                  <a:pt x="0" y="2529993"/>
                </a:lnTo>
                <a:lnTo>
                  <a:pt x="0" y="0"/>
                </a:lnTo>
                <a:close/>
              </a:path>
            </a:pathLst>
          </a:custGeom>
          <a:blipFill>
            <a:blip r:embed="rId10"/>
            <a:stretch>
              <a:fillRect l="0" t="0" r="0" b="0"/>
            </a:stretch>
          </a:blipFill>
        </p:spPr>
      </p:sp>
      <p:sp>
        <p:nvSpPr>
          <p:cNvPr name="Freeform 9" id="9"/>
          <p:cNvSpPr/>
          <p:nvPr/>
        </p:nvSpPr>
        <p:spPr>
          <a:xfrm flipH="false" flipV="false" rot="1825968">
            <a:off x="12745234" y="5541856"/>
            <a:ext cx="4245254" cy="3717596"/>
          </a:xfrm>
          <a:custGeom>
            <a:avLst/>
            <a:gdLst/>
            <a:ahLst/>
            <a:cxnLst/>
            <a:rect r="r" b="b" t="t" l="l"/>
            <a:pathLst>
              <a:path h="3717596" w="4245254">
                <a:moveTo>
                  <a:pt x="0" y="0"/>
                </a:moveTo>
                <a:lnTo>
                  <a:pt x="4245255" y="0"/>
                </a:lnTo>
                <a:lnTo>
                  <a:pt x="4245255" y="3717596"/>
                </a:lnTo>
                <a:lnTo>
                  <a:pt x="0" y="3717596"/>
                </a:lnTo>
                <a:lnTo>
                  <a:pt x="0" y="0"/>
                </a:lnTo>
                <a:close/>
              </a:path>
            </a:pathLst>
          </a:custGeom>
          <a:blipFill>
            <a:blip r:embed="rId11"/>
            <a:stretch>
              <a:fillRect l="0" t="0" r="0" b="0"/>
            </a:stretch>
          </a:blipFill>
        </p:spPr>
      </p:sp>
      <p:sp>
        <p:nvSpPr>
          <p:cNvPr name="TextBox 10" id="10"/>
          <p:cNvSpPr txBox="true"/>
          <p:nvPr/>
        </p:nvSpPr>
        <p:spPr>
          <a:xfrm rot="0">
            <a:off x="3929852" y="16510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a:t>
            </a:r>
          </a:p>
        </p:txBody>
      </p:sp>
      <p:sp>
        <p:nvSpPr>
          <p:cNvPr name="TextBox 11" id="11"/>
          <p:cNvSpPr txBox="true"/>
          <p:nvPr/>
        </p:nvSpPr>
        <p:spPr>
          <a:xfrm rot="0">
            <a:off x="1025337" y="2967645"/>
            <a:ext cx="4782877" cy="2957830"/>
          </a:xfrm>
          <a:prstGeom prst="rect">
            <a:avLst/>
          </a:prstGeom>
        </p:spPr>
        <p:txBody>
          <a:bodyPr anchor="t" rtlCol="false" tIns="0" lIns="0" bIns="0" rIns="0">
            <a:spAutoFit/>
          </a:bodyPr>
          <a:lstStyle/>
          <a:p>
            <a:pPr algn="ctr">
              <a:lnSpc>
                <a:spcPts val="3919"/>
              </a:lnSpc>
            </a:pPr>
            <a:r>
              <a:rPr lang="en-US" sz="2799">
                <a:solidFill>
                  <a:srgbClr val="292F33"/>
                </a:solidFill>
                <a:latin typeface="Canva Sans Bold"/>
              </a:rPr>
              <a:t>Ultrasonic Sensor</a:t>
            </a:r>
          </a:p>
          <a:p>
            <a:pPr algn="ctr">
              <a:lnSpc>
                <a:spcPts val="3919"/>
              </a:lnSpc>
            </a:pPr>
          </a:p>
          <a:p>
            <a:pPr algn="ctr">
              <a:lnSpc>
                <a:spcPts val="3919"/>
              </a:lnSpc>
            </a:pPr>
            <a:r>
              <a:rPr lang="en-US" sz="2799">
                <a:solidFill>
                  <a:srgbClr val="292F33"/>
                </a:solidFill>
                <a:latin typeface="Canva Sans"/>
              </a:rPr>
              <a:t>We chose the HC-SR04 sensor because of it’s price and reviews about it</a:t>
            </a:r>
          </a:p>
          <a:p>
            <a:pPr algn="ctr">
              <a:lnSpc>
                <a:spcPts val="3919"/>
              </a:lnSpc>
            </a:pPr>
          </a:p>
        </p:txBody>
      </p:sp>
      <p:sp>
        <p:nvSpPr>
          <p:cNvPr name="TextBox 12" id="12"/>
          <p:cNvSpPr txBox="true"/>
          <p:nvPr/>
        </p:nvSpPr>
        <p:spPr>
          <a:xfrm rot="0">
            <a:off x="6617444" y="2967645"/>
            <a:ext cx="5053112" cy="3948430"/>
          </a:xfrm>
          <a:prstGeom prst="rect">
            <a:avLst/>
          </a:prstGeom>
        </p:spPr>
        <p:txBody>
          <a:bodyPr anchor="t" rtlCol="false" tIns="0" lIns="0" bIns="0" rIns="0">
            <a:spAutoFit/>
          </a:bodyPr>
          <a:lstStyle/>
          <a:p>
            <a:pPr algn="ctr">
              <a:lnSpc>
                <a:spcPts val="3919"/>
              </a:lnSpc>
            </a:pPr>
            <a:r>
              <a:rPr lang="en-US" sz="2799">
                <a:solidFill>
                  <a:srgbClr val="292F33"/>
                </a:solidFill>
                <a:latin typeface="Canva Sans Bold"/>
              </a:rPr>
              <a:t>Gyroscope Sensor</a:t>
            </a:r>
          </a:p>
          <a:p>
            <a:pPr algn="ctr">
              <a:lnSpc>
                <a:spcPts val="3919"/>
              </a:lnSpc>
            </a:pPr>
            <a:r>
              <a:rPr lang="en-US" sz="2799">
                <a:solidFill>
                  <a:srgbClr val="292F33"/>
                </a:solidFill>
                <a:latin typeface="Canva Sans"/>
              </a:rPr>
              <a:t> </a:t>
            </a:r>
          </a:p>
          <a:p>
            <a:pPr algn="ctr">
              <a:lnSpc>
                <a:spcPts val="3919"/>
              </a:lnSpc>
            </a:pPr>
            <a:r>
              <a:rPr lang="en-US" sz="2799">
                <a:solidFill>
                  <a:srgbClr val="292F33"/>
                </a:solidFill>
                <a:latin typeface="Canva Sans"/>
              </a:rPr>
              <a:t>We were debating between a tilt sensor and a gyroscope, and decided to go with the </a:t>
            </a:r>
            <a:r>
              <a:rPr lang="en-US" sz="2799">
                <a:solidFill>
                  <a:srgbClr val="292F33"/>
                </a:solidFill>
                <a:latin typeface="Canva Sans Light"/>
              </a:rPr>
              <a:t>MPU6050 as it was more accurate with the readings</a:t>
            </a:r>
          </a:p>
          <a:p>
            <a:pPr algn="ctr">
              <a:lnSpc>
                <a:spcPts val="3919"/>
              </a:lnSpc>
            </a:pPr>
          </a:p>
        </p:txBody>
      </p:sp>
      <p:sp>
        <p:nvSpPr>
          <p:cNvPr name="TextBox 13" id="13"/>
          <p:cNvSpPr txBox="true"/>
          <p:nvPr/>
        </p:nvSpPr>
        <p:spPr>
          <a:xfrm rot="0">
            <a:off x="12476423" y="2967645"/>
            <a:ext cx="4782877" cy="2957830"/>
          </a:xfrm>
          <a:prstGeom prst="rect">
            <a:avLst/>
          </a:prstGeom>
        </p:spPr>
        <p:txBody>
          <a:bodyPr anchor="t" rtlCol="false" tIns="0" lIns="0" bIns="0" rIns="0">
            <a:spAutoFit/>
          </a:bodyPr>
          <a:lstStyle/>
          <a:p>
            <a:pPr algn="ctr">
              <a:lnSpc>
                <a:spcPts val="3919"/>
              </a:lnSpc>
            </a:pPr>
            <a:r>
              <a:rPr lang="en-US" sz="2799">
                <a:solidFill>
                  <a:srgbClr val="292F33"/>
                </a:solidFill>
                <a:latin typeface="Canva Sans Bold"/>
              </a:rPr>
              <a:t>Reflectance Sensor</a:t>
            </a:r>
          </a:p>
          <a:p>
            <a:pPr algn="ctr">
              <a:lnSpc>
                <a:spcPts val="3919"/>
              </a:lnSpc>
            </a:pPr>
            <a:r>
              <a:rPr lang="en-US" sz="2799">
                <a:solidFill>
                  <a:srgbClr val="292F33"/>
                </a:solidFill>
                <a:latin typeface="Canva Sans"/>
              </a:rPr>
              <a:t> </a:t>
            </a:r>
          </a:p>
          <a:p>
            <a:pPr algn="ctr">
              <a:lnSpc>
                <a:spcPts val="3919"/>
              </a:lnSpc>
            </a:pPr>
            <a:r>
              <a:rPr lang="en-US" sz="2799">
                <a:solidFill>
                  <a:srgbClr val="292F33"/>
                </a:solidFill>
                <a:latin typeface="Canva Sans"/>
              </a:rPr>
              <a:t>We went with the QTR-8A as it matches with our preferences and it was within our budget.</a:t>
            </a:r>
          </a:p>
        </p:txBody>
      </p:sp>
      <p:sp>
        <p:nvSpPr>
          <p:cNvPr name="TextBox 14" id="14"/>
          <p:cNvSpPr txBox="true"/>
          <p:nvPr/>
        </p:nvSpPr>
        <p:spPr>
          <a:xfrm rot="0">
            <a:off x="17164621" y="9191625"/>
            <a:ext cx="46682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200661" y="6015019"/>
            <a:ext cx="3535848" cy="4195464"/>
          </a:xfrm>
          <a:custGeom>
            <a:avLst/>
            <a:gdLst/>
            <a:ahLst/>
            <a:cxnLst/>
            <a:rect r="r" b="b" t="t" l="l"/>
            <a:pathLst>
              <a:path h="4195464" w="3535848">
                <a:moveTo>
                  <a:pt x="0" y="0"/>
                </a:moveTo>
                <a:lnTo>
                  <a:pt x="3535848" y="0"/>
                </a:lnTo>
                <a:lnTo>
                  <a:pt x="3535848" y="4195464"/>
                </a:lnTo>
                <a:lnTo>
                  <a:pt x="0" y="4195464"/>
                </a:lnTo>
                <a:lnTo>
                  <a:pt x="0" y="0"/>
                </a:lnTo>
                <a:close/>
              </a:path>
            </a:pathLst>
          </a:custGeom>
          <a:blipFill>
            <a:blip r:embed="rId3"/>
            <a:stretch>
              <a:fillRect l="0" t="0" r="0" b="0"/>
            </a:stretch>
          </a:blipFill>
        </p:spPr>
      </p:sp>
      <p:sp>
        <p:nvSpPr>
          <p:cNvPr name="Freeform 3" id="3"/>
          <p:cNvSpPr/>
          <p:nvPr/>
        </p:nvSpPr>
        <p:spPr>
          <a:xfrm flipH="false" flipV="false" rot="0">
            <a:off x="12517939" y="6015019"/>
            <a:ext cx="5611626" cy="3741084"/>
          </a:xfrm>
          <a:custGeom>
            <a:avLst/>
            <a:gdLst/>
            <a:ahLst/>
            <a:cxnLst/>
            <a:rect r="r" b="b" t="t" l="l"/>
            <a:pathLst>
              <a:path h="3741084" w="5611626">
                <a:moveTo>
                  <a:pt x="0" y="0"/>
                </a:moveTo>
                <a:lnTo>
                  <a:pt x="5611626" y="0"/>
                </a:lnTo>
                <a:lnTo>
                  <a:pt x="5611626" y="3741084"/>
                </a:lnTo>
                <a:lnTo>
                  <a:pt x="0" y="3741084"/>
                </a:lnTo>
                <a:lnTo>
                  <a:pt x="0" y="0"/>
                </a:lnTo>
                <a:close/>
              </a:path>
            </a:pathLst>
          </a:custGeom>
          <a:blipFill>
            <a:blip r:embed="rId4"/>
            <a:stretch>
              <a:fillRect l="0" t="0" r="0" b="0"/>
            </a:stretch>
          </a:blipFill>
        </p:spPr>
      </p:sp>
      <p:sp>
        <p:nvSpPr>
          <p:cNvPr name="Freeform 4" id="4"/>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5">
              <a:alphaModFix amt="44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2796775">
            <a:off x="7273745" y="5911028"/>
            <a:ext cx="3723843" cy="4403445"/>
          </a:xfrm>
          <a:custGeom>
            <a:avLst/>
            <a:gdLst/>
            <a:ahLst/>
            <a:cxnLst/>
            <a:rect r="r" b="b" t="t" l="l"/>
            <a:pathLst>
              <a:path h="4403445" w="3723843">
                <a:moveTo>
                  <a:pt x="0" y="0"/>
                </a:moveTo>
                <a:lnTo>
                  <a:pt x="3723843" y="0"/>
                </a:lnTo>
                <a:lnTo>
                  <a:pt x="3723843" y="4403445"/>
                </a:lnTo>
                <a:lnTo>
                  <a:pt x="0" y="4403445"/>
                </a:lnTo>
                <a:lnTo>
                  <a:pt x="0" y="0"/>
                </a:lnTo>
                <a:close/>
              </a:path>
            </a:pathLst>
          </a:custGeom>
          <a:blipFill>
            <a:blip r:embed="rId11"/>
            <a:stretch>
              <a:fillRect l="0" t="0" r="0" b="0"/>
            </a:stretch>
          </a:blipFill>
        </p:spPr>
      </p:sp>
      <p:sp>
        <p:nvSpPr>
          <p:cNvPr name="TextBox 10" id="10"/>
          <p:cNvSpPr txBox="true"/>
          <p:nvPr/>
        </p:nvSpPr>
        <p:spPr>
          <a:xfrm rot="0">
            <a:off x="3929852" y="1645660"/>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a:t>
            </a:r>
          </a:p>
        </p:txBody>
      </p:sp>
      <p:sp>
        <p:nvSpPr>
          <p:cNvPr name="TextBox 11" id="11"/>
          <p:cNvSpPr txBox="true"/>
          <p:nvPr/>
        </p:nvSpPr>
        <p:spPr>
          <a:xfrm rot="0">
            <a:off x="170280" y="3096234"/>
            <a:ext cx="5838294" cy="2522822"/>
          </a:xfrm>
          <a:prstGeom prst="rect">
            <a:avLst/>
          </a:prstGeom>
        </p:spPr>
        <p:txBody>
          <a:bodyPr anchor="t" rtlCol="false" tIns="0" lIns="0" bIns="0" rIns="0">
            <a:spAutoFit/>
          </a:bodyPr>
          <a:lstStyle/>
          <a:p>
            <a:pPr algn="ctr">
              <a:lnSpc>
                <a:spcPts val="3357"/>
              </a:lnSpc>
            </a:pPr>
            <a:r>
              <a:rPr lang="en-US" sz="2398">
                <a:solidFill>
                  <a:srgbClr val="292F33"/>
                </a:solidFill>
                <a:latin typeface="Canva Sans Bold"/>
              </a:rPr>
              <a:t>Eco Thrust 15 Motor</a:t>
            </a:r>
          </a:p>
          <a:p>
            <a:pPr algn="ctr">
              <a:lnSpc>
                <a:spcPts val="3357"/>
              </a:lnSpc>
            </a:pPr>
          </a:p>
          <a:p>
            <a:pPr algn="l">
              <a:lnSpc>
                <a:spcPts val="3357"/>
              </a:lnSpc>
            </a:pPr>
            <a:r>
              <a:rPr lang="en-US" sz="2398">
                <a:solidFill>
                  <a:srgbClr val="292F33"/>
                </a:solidFill>
                <a:latin typeface="Canva Sans"/>
              </a:rPr>
              <a:t>For our motor, we got the Eco Thrust 15 motor, as it was already included inside the car and it fits with what we needed.</a:t>
            </a:r>
          </a:p>
          <a:p>
            <a:pPr algn="l">
              <a:lnSpc>
                <a:spcPts val="3357"/>
              </a:lnSpc>
            </a:pPr>
          </a:p>
        </p:txBody>
      </p:sp>
      <p:sp>
        <p:nvSpPr>
          <p:cNvPr name="TextBox 12" id="12"/>
          <p:cNvSpPr txBox="true"/>
          <p:nvPr/>
        </p:nvSpPr>
        <p:spPr>
          <a:xfrm rot="0">
            <a:off x="6256611" y="3086709"/>
            <a:ext cx="5886011" cy="3261685"/>
          </a:xfrm>
          <a:prstGeom prst="rect">
            <a:avLst/>
          </a:prstGeom>
        </p:spPr>
        <p:txBody>
          <a:bodyPr anchor="t" rtlCol="false" tIns="0" lIns="0" bIns="0" rIns="0">
            <a:spAutoFit/>
          </a:bodyPr>
          <a:lstStyle/>
          <a:p>
            <a:pPr algn="ctr">
              <a:lnSpc>
                <a:spcPts val="3237"/>
              </a:lnSpc>
            </a:pPr>
            <a:r>
              <a:rPr lang="en-US" sz="2312">
                <a:solidFill>
                  <a:srgbClr val="292F33"/>
                </a:solidFill>
                <a:latin typeface="Canva Sans Bold"/>
              </a:rPr>
              <a:t>Conrad Battery</a:t>
            </a:r>
          </a:p>
          <a:p>
            <a:pPr algn="ctr">
              <a:lnSpc>
                <a:spcPts val="3237"/>
              </a:lnSpc>
            </a:pPr>
            <a:r>
              <a:rPr lang="en-US" sz="2312">
                <a:solidFill>
                  <a:srgbClr val="292F33"/>
                </a:solidFill>
                <a:latin typeface="Canva Sans Bold"/>
              </a:rPr>
              <a:t> </a:t>
            </a:r>
          </a:p>
          <a:p>
            <a:pPr algn="l">
              <a:lnSpc>
                <a:spcPts val="3237"/>
              </a:lnSpc>
            </a:pPr>
            <a:r>
              <a:rPr lang="en-US" sz="2312">
                <a:solidFill>
                  <a:srgbClr val="292F33"/>
                </a:solidFill>
                <a:latin typeface="Canva Sans"/>
              </a:rPr>
              <a:t>The Conrad energy NiMH battery pack 7.2 V 2000 mAh is the one that we chose, the main reason is that this battery pack can last up to 40 minutes as we calculated, which is what we need.</a:t>
            </a:r>
          </a:p>
          <a:p>
            <a:pPr algn="l">
              <a:lnSpc>
                <a:spcPts val="3237"/>
              </a:lnSpc>
            </a:pPr>
          </a:p>
        </p:txBody>
      </p:sp>
      <p:sp>
        <p:nvSpPr>
          <p:cNvPr name="TextBox 13" id="13"/>
          <p:cNvSpPr txBox="true"/>
          <p:nvPr/>
        </p:nvSpPr>
        <p:spPr>
          <a:xfrm rot="0">
            <a:off x="17285662" y="9191625"/>
            <a:ext cx="4803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13</a:t>
            </a:r>
          </a:p>
        </p:txBody>
      </p:sp>
      <p:sp>
        <p:nvSpPr>
          <p:cNvPr name="TextBox 14" id="14"/>
          <p:cNvSpPr txBox="true"/>
          <p:nvPr/>
        </p:nvSpPr>
        <p:spPr>
          <a:xfrm rot="0">
            <a:off x="12380747" y="3086709"/>
            <a:ext cx="5886011" cy="2036757"/>
          </a:xfrm>
          <a:prstGeom prst="rect">
            <a:avLst/>
          </a:prstGeom>
        </p:spPr>
        <p:txBody>
          <a:bodyPr anchor="t" rtlCol="false" tIns="0" lIns="0" bIns="0" rIns="0">
            <a:spAutoFit/>
          </a:bodyPr>
          <a:lstStyle/>
          <a:p>
            <a:pPr algn="ctr">
              <a:lnSpc>
                <a:spcPts val="3237"/>
              </a:lnSpc>
            </a:pPr>
            <a:r>
              <a:rPr lang="en-US" sz="2312">
                <a:solidFill>
                  <a:srgbClr val="292F33"/>
                </a:solidFill>
                <a:latin typeface="Canva Sans Bold"/>
              </a:rPr>
              <a:t>Servo</a:t>
            </a:r>
          </a:p>
          <a:p>
            <a:pPr algn="ctr">
              <a:lnSpc>
                <a:spcPts val="3237"/>
              </a:lnSpc>
            </a:pPr>
          </a:p>
          <a:p>
            <a:pPr algn="l">
              <a:lnSpc>
                <a:spcPts val="3237"/>
              </a:lnSpc>
            </a:pPr>
            <a:r>
              <a:rPr lang="en-US" sz="2312">
                <a:solidFill>
                  <a:srgbClr val="292F33"/>
                </a:solidFill>
                <a:latin typeface="Canva Sans"/>
              </a:rPr>
              <a:t>The Servo serves as the maneuvre component for the car as it controls the axle to make the car turn both ways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7" id="7">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025337" y="2316430"/>
            <a:ext cx="4097863" cy="7239558"/>
          </a:xfrm>
          <a:prstGeom prst="rect">
            <a:avLst/>
          </a:prstGeom>
        </p:spPr>
      </p:pic>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 TESTING</a:t>
            </a:r>
          </a:p>
        </p:txBody>
      </p:sp>
      <p:sp>
        <p:nvSpPr>
          <p:cNvPr name="TextBox 9" id="9"/>
          <p:cNvSpPr txBox="true"/>
          <p:nvPr/>
        </p:nvSpPr>
        <p:spPr>
          <a:xfrm rot="0">
            <a:off x="17280305" y="9191625"/>
            <a:ext cx="49103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14</a:t>
            </a:r>
          </a:p>
        </p:txBody>
      </p:sp>
      <p:sp>
        <p:nvSpPr>
          <p:cNvPr name="TextBox 10" id="10"/>
          <p:cNvSpPr txBox="true"/>
          <p:nvPr/>
        </p:nvSpPr>
        <p:spPr>
          <a:xfrm rot="0">
            <a:off x="7426952" y="3496685"/>
            <a:ext cx="9343251" cy="4026830"/>
          </a:xfrm>
          <a:prstGeom prst="rect">
            <a:avLst/>
          </a:prstGeom>
        </p:spPr>
        <p:txBody>
          <a:bodyPr anchor="t" rtlCol="false" tIns="0" lIns="0" bIns="0" rIns="0">
            <a:spAutoFit/>
          </a:bodyPr>
          <a:lstStyle/>
          <a:p>
            <a:pPr algn="ctr">
              <a:lnSpc>
                <a:spcPts val="5373"/>
              </a:lnSpc>
            </a:pPr>
            <a:r>
              <a:rPr lang="en-US" sz="3838">
                <a:solidFill>
                  <a:srgbClr val="292F33"/>
                </a:solidFill>
                <a:latin typeface="Canva Sans Bold"/>
              </a:rPr>
              <a:t>Ultrasonic</a:t>
            </a:r>
          </a:p>
          <a:p>
            <a:pPr algn="l">
              <a:lnSpc>
                <a:spcPts val="5373"/>
              </a:lnSpc>
            </a:pPr>
            <a:r>
              <a:rPr lang="en-US" sz="3838">
                <a:solidFill>
                  <a:srgbClr val="292F33"/>
                </a:solidFill>
                <a:latin typeface="Canva Sans"/>
              </a:rPr>
              <a:t>This video indicates on how the ultrasonic detect an obstacle and make the car stop.</a:t>
            </a:r>
          </a:p>
          <a:p>
            <a:pPr algn="l">
              <a:lnSpc>
                <a:spcPts val="5373"/>
              </a:lnSpc>
            </a:pPr>
          </a:p>
          <a:p>
            <a:pPr algn="l">
              <a:lnSpc>
                <a:spcPts val="5373"/>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592081" y="2874578"/>
            <a:ext cx="5081878" cy="6775837"/>
          </a:xfrm>
          <a:custGeom>
            <a:avLst/>
            <a:gdLst/>
            <a:ahLst/>
            <a:cxnLst/>
            <a:rect r="r" b="b" t="t" l="l"/>
            <a:pathLst>
              <a:path h="6775837" w="5081878">
                <a:moveTo>
                  <a:pt x="0" y="0"/>
                </a:moveTo>
                <a:lnTo>
                  <a:pt x="5081878" y="0"/>
                </a:lnTo>
                <a:lnTo>
                  <a:pt x="5081878" y="6775837"/>
                </a:lnTo>
                <a:lnTo>
                  <a:pt x="0" y="6775837"/>
                </a:lnTo>
                <a:lnTo>
                  <a:pt x="0" y="0"/>
                </a:lnTo>
                <a:close/>
              </a:path>
            </a:pathLst>
          </a:custGeom>
          <a:blipFill>
            <a:blip r:embed="rId9"/>
            <a:stretch>
              <a:fillRect l="0" t="0" r="0" b="0"/>
            </a:stretch>
          </a:blipFill>
        </p:spPr>
      </p:sp>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 TESTING</a:t>
            </a:r>
          </a:p>
        </p:txBody>
      </p:sp>
      <p:sp>
        <p:nvSpPr>
          <p:cNvPr name="TextBox 9" id="9"/>
          <p:cNvSpPr txBox="true"/>
          <p:nvPr/>
        </p:nvSpPr>
        <p:spPr>
          <a:xfrm rot="0">
            <a:off x="17283380" y="9191625"/>
            <a:ext cx="48488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15</a:t>
            </a:r>
          </a:p>
        </p:txBody>
      </p:sp>
      <p:sp>
        <p:nvSpPr>
          <p:cNvPr name="TextBox 10" id="10"/>
          <p:cNvSpPr txBox="true"/>
          <p:nvPr/>
        </p:nvSpPr>
        <p:spPr>
          <a:xfrm rot="0">
            <a:off x="7091277" y="3158084"/>
            <a:ext cx="9343251" cy="5379380"/>
          </a:xfrm>
          <a:prstGeom prst="rect">
            <a:avLst/>
          </a:prstGeom>
        </p:spPr>
        <p:txBody>
          <a:bodyPr anchor="t" rtlCol="false" tIns="0" lIns="0" bIns="0" rIns="0">
            <a:spAutoFit/>
          </a:bodyPr>
          <a:lstStyle/>
          <a:p>
            <a:pPr algn="ctr">
              <a:lnSpc>
                <a:spcPts val="5373"/>
              </a:lnSpc>
            </a:pPr>
            <a:r>
              <a:rPr lang="en-US" sz="3838">
                <a:solidFill>
                  <a:srgbClr val="292F33"/>
                </a:solidFill>
                <a:latin typeface="Canva Sans Bold"/>
              </a:rPr>
              <a:t>Gyroscope Sensor</a:t>
            </a:r>
          </a:p>
          <a:p>
            <a:pPr algn="l">
              <a:lnSpc>
                <a:spcPts val="5373"/>
              </a:lnSpc>
            </a:pPr>
            <a:r>
              <a:rPr lang="en-US" sz="3838">
                <a:solidFill>
                  <a:srgbClr val="292F33"/>
                </a:solidFill>
                <a:latin typeface="Canva Sans"/>
              </a:rPr>
              <a:t>This picture show the process of using the gyroscope to detect the inclination of the car when it goes up the ramp.</a:t>
            </a:r>
          </a:p>
          <a:p>
            <a:pPr algn="l">
              <a:lnSpc>
                <a:spcPts val="5373"/>
              </a:lnSpc>
            </a:pPr>
          </a:p>
          <a:p>
            <a:pPr algn="l">
              <a:lnSpc>
                <a:spcPts val="5373"/>
              </a:lnSpc>
            </a:pPr>
          </a:p>
          <a:p>
            <a:pPr algn="l">
              <a:lnSpc>
                <a:spcPts val="5373"/>
              </a:lnSpc>
            </a:pPr>
          </a:p>
          <a:p>
            <a:pPr algn="l">
              <a:lnSpc>
                <a:spcPts val="537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7" id="7"/>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 TESTING</a:t>
            </a:r>
          </a:p>
        </p:txBody>
      </p:sp>
      <p:sp>
        <p:nvSpPr>
          <p:cNvPr name="TextBox 8" id="8"/>
          <p:cNvSpPr txBox="true"/>
          <p:nvPr/>
        </p:nvSpPr>
        <p:spPr>
          <a:xfrm rot="0">
            <a:off x="17272069" y="9191625"/>
            <a:ext cx="50750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16</a:t>
            </a:r>
          </a:p>
        </p:txBody>
      </p:sp>
      <p:sp>
        <p:nvSpPr>
          <p:cNvPr name="TextBox 9" id="9"/>
          <p:cNvSpPr txBox="true"/>
          <p:nvPr/>
        </p:nvSpPr>
        <p:spPr>
          <a:xfrm rot="0">
            <a:off x="7916049" y="3699702"/>
            <a:ext cx="9343251" cy="4026830"/>
          </a:xfrm>
          <a:prstGeom prst="rect">
            <a:avLst/>
          </a:prstGeom>
        </p:spPr>
        <p:txBody>
          <a:bodyPr anchor="t" rtlCol="false" tIns="0" lIns="0" bIns="0" rIns="0">
            <a:spAutoFit/>
          </a:bodyPr>
          <a:lstStyle/>
          <a:p>
            <a:pPr algn="ctr">
              <a:lnSpc>
                <a:spcPts val="5373"/>
              </a:lnSpc>
            </a:pPr>
            <a:r>
              <a:rPr lang="en-US" sz="3838">
                <a:solidFill>
                  <a:srgbClr val="292F33"/>
                </a:solidFill>
                <a:latin typeface="Canva Sans Bold"/>
              </a:rPr>
              <a:t>QTR 8A</a:t>
            </a:r>
          </a:p>
          <a:p>
            <a:pPr algn="l">
              <a:lnSpc>
                <a:spcPts val="5373"/>
              </a:lnSpc>
            </a:pPr>
            <a:r>
              <a:rPr lang="en-US" sz="3838">
                <a:solidFill>
                  <a:srgbClr val="292F33"/>
                </a:solidFill>
                <a:latin typeface="Canva Sans"/>
              </a:rPr>
              <a:t>We’re testing the sensors for the car line detection.</a:t>
            </a:r>
          </a:p>
          <a:p>
            <a:pPr algn="l">
              <a:lnSpc>
                <a:spcPts val="5373"/>
              </a:lnSpc>
            </a:pPr>
          </a:p>
          <a:p>
            <a:pPr algn="l">
              <a:lnSpc>
                <a:spcPts val="5373"/>
              </a:lnSpc>
            </a:pPr>
          </a:p>
          <a:p>
            <a:pPr algn="l">
              <a:lnSpc>
                <a:spcPts val="5373"/>
              </a:lnSpc>
            </a:pPr>
          </a:p>
        </p:txBody>
      </p:sp>
      <p:pic>
        <p:nvPicPr>
          <p:cNvPr name="Picture 10" id="10">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332751" y="2958934"/>
            <a:ext cx="3856461" cy="681308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7" id="7">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268255" y="2947874"/>
            <a:ext cx="3862721" cy="6824141"/>
          </a:xfrm>
          <a:prstGeom prst="rect">
            <a:avLst/>
          </a:prstGeom>
        </p:spPr>
      </p:pic>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 TESTING</a:t>
            </a:r>
          </a:p>
        </p:txBody>
      </p:sp>
      <p:sp>
        <p:nvSpPr>
          <p:cNvPr name="TextBox 9" id="9"/>
          <p:cNvSpPr txBox="true"/>
          <p:nvPr/>
        </p:nvSpPr>
        <p:spPr>
          <a:xfrm rot="0">
            <a:off x="17304464" y="9191625"/>
            <a:ext cx="44271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17</a:t>
            </a:r>
          </a:p>
        </p:txBody>
      </p:sp>
      <p:sp>
        <p:nvSpPr>
          <p:cNvPr name="TextBox 10" id="10"/>
          <p:cNvSpPr txBox="true"/>
          <p:nvPr/>
        </p:nvSpPr>
        <p:spPr>
          <a:xfrm rot="0">
            <a:off x="7220268" y="3551319"/>
            <a:ext cx="9343251" cy="4703105"/>
          </a:xfrm>
          <a:prstGeom prst="rect">
            <a:avLst/>
          </a:prstGeom>
        </p:spPr>
        <p:txBody>
          <a:bodyPr anchor="t" rtlCol="false" tIns="0" lIns="0" bIns="0" rIns="0">
            <a:spAutoFit/>
          </a:bodyPr>
          <a:lstStyle/>
          <a:p>
            <a:pPr algn="ctr">
              <a:lnSpc>
                <a:spcPts val="5373"/>
              </a:lnSpc>
            </a:pPr>
            <a:r>
              <a:rPr lang="en-US" sz="3838">
                <a:solidFill>
                  <a:srgbClr val="292F33"/>
                </a:solidFill>
                <a:latin typeface="Canva Sans Bold"/>
              </a:rPr>
              <a:t>Motor</a:t>
            </a:r>
          </a:p>
          <a:p>
            <a:pPr algn="l">
              <a:lnSpc>
                <a:spcPts val="5373"/>
              </a:lnSpc>
            </a:pPr>
            <a:r>
              <a:rPr lang="en-US" sz="3838">
                <a:solidFill>
                  <a:srgbClr val="292F33"/>
                </a:solidFill>
                <a:latin typeface="Canva Sans"/>
              </a:rPr>
              <a:t>The video shows the process of the car moving by using the motor to powers the car</a:t>
            </a:r>
          </a:p>
          <a:p>
            <a:pPr algn="l">
              <a:lnSpc>
                <a:spcPts val="5373"/>
              </a:lnSpc>
            </a:pPr>
          </a:p>
          <a:p>
            <a:pPr algn="l">
              <a:lnSpc>
                <a:spcPts val="5373"/>
              </a:lnSpc>
            </a:pPr>
          </a:p>
          <a:p>
            <a:pPr algn="l">
              <a:lnSpc>
                <a:spcPts val="5373"/>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1025337" y="3070267"/>
            <a:ext cx="4833668" cy="6444891"/>
          </a:xfrm>
          <a:custGeom>
            <a:avLst/>
            <a:gdLst/>
            <a:ahLst/>
            <a:cxnLst/>
            <a:rect r="r" b="b" t="t" l="l"/>
            <a:pathLst>
              <a:path h="6444891" w="4833668">
                <a:moveTo>
                  <a:pt x="0" y="0"/>
                </a:moveTo>
                <a:lnTo>
                  <a:pt x="4833668" y="0"/>
                </a:lnTo>
                <a:lnTo>
                  <a:pt x="4833668" y="6444891"/>
                </a:lnTo>
                <a:lnTo>
                  <a:pt x="0" y="6444891"/>
                </a:lnTo>
                <a:lnTo>
                  <a:pt x="0" y="0"/>
                </a:lnTo>
                <a:close/>
              </a:path>
            </a:pathLst>
          </a:custGeom>
          <a:blipFill>
            <a:blip r:embed="rId9"/>
            <a:stretch>
              <a:fillRect l="0" t="0" r="0" b="0"/>
            </a:stretch>
          </a:blipFill>
        </p:spPr>
      </p:sp>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HARDWARE TESTING</a:t>
            </a:r>
          </a:p>
        </p:txBody>
      </p:sp>
      <p:sp>
        <p:nvSpPr>
          <p:cNvPr name="TextBox 9" id="9"/>
          <p:cNvSpPr txBox="true"/>
          <p:nvPr/>
        </p:nvSpPr>
        <p:spPr>
          <a:xfrm rot="0">
            <a:off x="17280503" y="9191625"/>
            <a:ext cx="49063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18</a:t>
            </a:r>
          </a:p>
        </p:txBody>
      </p:sp>
      <p:sp>
        <p:nvSpPr>
          <p:cNvPr name="TextBox 10" id="10"/>
          <p:cNvSpPr txBox="true"/>
          <p:nvPr/>
        </p:nvSpPr>
        <p:spPr>
          <a:xfrm rot="0">
            <a:off x="7767261" y="3096747"/>
            <a:ext cx="9343251" cy="4026830"/>
          </a:xfrm>
          <a:prstGeom prst="rect">
            <a:avLst/>
          </a:prstGeom>
        </p:spPr>
        <p:txBody>
          <a:bodyPr anchor="t" rtlCol="false" tIns="0" lIns="0" bIns="0" rIns="0">
            <a:spAutoFit/>
          </a:bodyPr>
          <a:lstStyle/>
          <a:p>
            <a:pPr algn="ctr">
              <a:lnSpc>
                <a:spcPts val="5373"/>
              </a:lnSpc>
            </a:pPr>
            <a:r>
              <a:rPr lang="en-US" sz="3838">
                <a:solidFill>
                  <a:srgbClr val="292F33"/>
                </a:solidFill>
                <a:latin typeface="Canva Sans Bold"/>
              </a:rPr>
              <a:t>Battery</a:t>
            </a:r>
          </a:p>
          <a:p>
            <a:pPr algn="l">
              <a:lnSpc>
                <a:spcPts val="5373"/>
              </a:lnSpc>
            </a:pPr>
            <a:r>
              <a:rPr lang="en-US" sz="3838">
                <a:solidFill>
                  <a:srgbClr val="292F33"/>
                </a:solidFill>
                <a:latin typeface="Canva Sans"/>
              </a:rPr>
              <a:t>The battery powers the shield to make the car runs.</a:t>
            </a:r>
          </a:p>
          <a:p>
            <a:pPr algn="l">
              <a:lnSpc>
                <a:spcPts val="5373"/>
              </a:lnSpc>
            </a:pPr>
          </a:p>
          <a:p>
            <a:pPr algn="l">
              <a:lnSpc>
                <a:spcPts val="5373"/>
              </a:lnSpc>
            </a:pPr>
          </a:p>
          <a:p>
            <a:pPr algn="l">
              <a:lnSpc>
                <a:spcPts val="537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0"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9794318" y="304717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9"/>
            <a:stretch>
              <a:fillRect l="0" t="0" r="0" b="0"/>
            </a:stretch>
          </a:blipFill>
        </p:spPr>
      </p:sp>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ISSUES </a:t>
            </a:r>
          </a:p>
        </p:txBody>
      </p:sp>
      <p:sp>
        <p:nvSpPr>
          <p:cNvPr name="TextBox 9" id="9"/>
          <p:cNvSpPr txBox="true"/>
          <p:nvPr/>
        </p:nvSpPr>
        <p:spPr>
          <a:xfrm rot="0">
            <a:off x="17272218" y="9191625"/>
            <a:ext cx="5072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19</a:t>
            </a:r>
          </a:p>
        </p:txBody>
      </p:sp>
      <p:sp>
        <p:nvSpPr>
          <p:cNvPr name="TextBox 10" id="10"/>
          <p:cNvSpPr txBox="true"/>
          <p:nvPr/>
        </p:nvSpPr>
        <p:spPr>
          <a:xfrm rot="0">
            <a:off x="793849" y="4802223"/>
            <a:ext cx="5366742" cy="1659255"/>
          </a:xfrm>
          <a:prstGeom prst="rect">
            <a:avLst/>
          </a:prstGeom>
        </p:spPr>
        <p:txBody>
          <a:bodyPr anchor="t" rtlCol="false" tIns="0" lIns="0" bIns="0" rIns="0">
            <a:spAutoFit/>
          </a:bodyPr>
          <a:lstStyle/>
          <a:p>
            <a:pPr algn="ctr">
              <a:lnSpc>
                <a:spcPts val="6719"/>
              </a:lnSpc>
            </a:pPr>
            <a:r>
              <a:rPr lang="en-US" sz="4800">
                <a:solidFill>
                  <a:srgbClr val="000000"/>
                </a:solidFill>
                <a:latin typeface="Canva Sans"/>
              </a:rPr>
              <a:t>During the project</a:t>
            </a:r>
          </a:p>
          <a:p>
            <a:pPr algn="ctr">
              <a:lnSpc>
                <a:spcPts val="6719"/>
              </a:lnSpc>
              <a:spcBef>
                <a:spcPct val="0"/>
              </a:spcBef>
            </a:pPr>
          </a:p>
        </p:txBody>
      </p:sp>
      <p:sp>
        <p:nvSpPr>
          <p:cNvPr name="TextBox 11" id="11"/>
          <p:cNvSpPr txBox="true"/>
          <p:nvPr/>
        </p:nvSpPr>
        <p:spPr>
          <a:xfrm rot="0">
            <a:off x="1466453" y="5681789"/>
            <a:ext cx="4021534"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Bobby Jones"/>
              </a:rPr>
              <a:t>HARDware part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876426" y="3852848"/>
            <a:ext cx="1159049" cy="1110020"/>
            <a:chOff x="0" y="0"/>
            <a:chExt cx="905164" cy="866875"/>
          </a:xfrm>
        </p:grpSpPr>
        <p:sp>
          <p:nvSpPr>
            <p:cNvPr name="Freeform 3" id="3"/>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4" id="4"/>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01</a:t>
              </a:r>
            </a:p>
          </p:txBody>
        </p:sp>
      </p:grpSp>
      <p:sp>
        <p:nvSpPr>
          <p:cNvPr name="Freeform 5" id="5"/>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6670184" y="3852848"/>
            <a:ext cx="1159049" cy="1110020"/>
            <a:chOff x="0" y="0"/>
            <a:chExt cx="905164" cy="866875"/>
          </a:xfrm>
        </p:grpSpPr>
        <p:sp>
          <p:nvSpPr>
            <p:cNvPr name="Freeform 7" id="7"/>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8" id="8"/>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02</a:t>
              </a:r>
            </a:p>
          </p:txBody>
        </p:sp>
      </p:grpSp>
      <p:grpSp>
        <p:nvGrpSpPr>
          <p:cNvPr name="Group 9" id="9"/>
          <p:cNvGrpSpPr/>
          <p:nvPr/>
        </p:nvGrpSpPr>
        <p:grpSpPr>
          <a:xfrm rot="0">
            <a:off x="10461355" y="3852848"/>
            <a:ext cx="1159049" cy="1110020"/>
            <a:chOff x="0" y="0"/>
            <a:chExt cx="905164" cy="866875"/>
          </a:xfrm>
        </p:grpSpPr>
        <p:sp>
          <p:nvSpPr>
            <p:cNvPr name="Freeform 10" id="10"/>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1" id="11"/>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03</a:t>
              </a:r>
            </a:p>
          </p:txBody>
        </p:sp>
      </p:grpSp>
      <p:sp>
        <p:nvSpPr>
          <p:cNvPr name="Freeform 12" id="12"/>
          <p:cNvSpPr/>
          <p:nvPr/>
        </p:nvSpPr>
        <p:spPr>
          <a:xfrm flipH="false" flipV="false" rot="0">
            <a:off x="-3315656" y="824670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5">
              <a:alphaModFix amt="51000"/>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4252526" y="3852848"/>
            <a:ext cx="1159049" cy="1110020"/>
            <a:chOff x="0" y="0"/>
            <a:chExt cx="905164" cy="866875"/>
          </a:xfrm>
        </p:grpSpPr>
        <p:sp>
          <p:nvSpPr>
            <p:cNvPr name="Freeform 14" id="14"/>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5" id="15"/>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04</a:t>
              </a:r>
            </a:p>
          </p:txBody>
        </p:sp>
      </p:grpSp>
      <p:grpSp>
        <p:nvGrpSpPr>
          <p:cNvPr name="Group 16" id="16"/>
          <p:cNvGrpSpPr/>
          <p:nvPr/>
        </p:nvGrpSpPr>
        <p:grpSpPr>
          <a:xfrm rot="0">
            <a:off x="2876426" y="6358622"/>
            <a:ext cx="1159049" cy="1110020"/>
            <a:chOff x="0" y="0"/>
            <a:chExt cx="905164" cy="866875"/>
          </a:xfrm>
        </p:grpSpPr>
        <p:sp>
          <p:nvSpPr>
            <p:cNvPr name="Freeform 17" id="17"/>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8" id="18"/>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05</a:t>
              </a:r>
            </a:p>
          </p:txBody>
        </p:sp>
      </p:grpSp>
      <p:grpSp>
        <p:nvGrpSpPr>
          <p:cNvPr name="Group 19" id="19"/>
          <p:cNvGrpSpPr/>
          <p:nvPr/>
        </p:nvGrpSpPr>
        <p:grpSpPr>
          <a:xfrm rot="0">
            <a:off x="6670184" y="6358622"/>
            <a:ext cx="1159049" cy="1110020"/>
            <a:chOff x="0" y="0"/>
            <a:chExt cx="905164" cy="866875"/>
          </a:xfrm>
        </p:grpSpPr>
        <p:sp>
          <p:nvSpPr>
            <p:cNvPr name="Freeform 20" id="20"/>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21" id="21"/>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06</a:t>
              </a:r>
            </a:p>
          </p:txBody>
        </p:sp>
      </p:grpSp>
      <p:sp>
        <p:nvSpPr>
          <p:cNvPr name="Freeform 22" id="22"/>
          <p:cNvSpPr/>
          <p:nvPr/>
        </p:nvSpPr>
        <p:spPr>
          <a:xfrm flipH="false" flipV="false" rot="0">
            <a:off x="11620403" y="6141820"/>
            <a:ext cx="7203620" cy="4780584"/>
          </a:xfrm>
          <a:custGeom>
            <a:avLst/>
            <a:gdLst/>
            <a:ahLst/>
            <a:cxnLst/>
            <a:rect r="r" b="b" t="t" l="l"/>
            <a:pathLst>
              <a:path h="4780584" w="7203620">
                <a:moveTo>
                  <a:pt x="0" y="0"/>
                </a:moveTo>
                <a:lnTo>
                  <a:pt x="7203620" y="0"/>
                </a:lnTo>
                <a:lnTo>
                  <a:pt x="7203620" y="4780584"/>
                </a:lnTo>
                <a:lnTo>
                  <a:pt x="0" y="4780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3" id="23"/>
          <p:cNvGrpSpPr/>
          <p:nvPr/>
        </p:nvGrpSpPr>
        <p:grpSpPr>
          <a:xfrm rot="0">
            <a:off x="10461355" y="6358622"/>
            <a:ext cx="1159049" cy="1110020"/>
            <a:chOff x="0" y="0"/>
            <a:chExt cx="905164" cy="866875"/>
          </a:xfrm>
        </p:grpSpPr>
        <p:sp>
          <p:nvSpPr>
            <p:cNvPr name="Freeform 24" id="24"/>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25" id="25"/>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07</a:t>
              </a:r>
            </a:p>
          </p:txBody>
        </p:sp>
      </p:grpSp>
      <p:grpSp>
        <p:nvGrpSpPr>
          <p:cNvPr name="Group 26" id="26"/>
          <p:cNvGrpSpPr/>
          <p:nvPr/>
        </p:nvGrpSpPr>
        <p:grpSpPr>
          <a:xfrm rot="0">
            <a:off x="14252526" y="6358622"/>
            <a:ext cx="1159049" cy="1110020"/>
            <a:chOff x="0" y="0"/>
            <a:chExt cx="905164" cy="866875"/>
          </a:xfrm>
        </p:grpSpPr>
        <p:sp>
          <p:nvSpPr>
            <p:cNvPr name="Freeform 27" id="27"/>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28" id="28"/>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rPr>
                <a:t>08</a:t>
              </a:r>
            </a:p>
          </p:txBody>
        </p:sp>
      </p:grpSp>
      <p:sp>
        <p:nvSpPr>
          <p:cNvPr name="Freeform 29" id="29"/>
          <p:cNvSpPr/>
          <p:nvPr/>
        </p:nvSpPr>
        <p:spPr>
          <a:xfrm flipH="false" flipV="false" rot="0">
            <a:off x="15222213" y="-3185507"/>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grpSp>
        <p:nvGrpSpPr>
          <p:cNvPr name="Group 30" id="30"/>
          <p:cNvGrpSpPr/>
          <p:nvPr/>
        </p:nvGrpSpPr>
        <p:grpSpPr>
          <a:xfrm rot="0">
            <a:off x="1025337" y="1009650"/>
            <a:ext cx="16233963" cy="908624"/>
            <a:chOff x="0" y="0"/>
            <a:chExt cx="21645284" cy="1211498"/>
          </a:xfrm>
        </p:grpSpPr>
        <p:sp>
          <p:nvSpPr>
            <p:cNvPr name="AutoShape 31" id="31"/>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32" id="32"/>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34" id="34"/>
          <p:cNvSpPr txBox="true"/>
          <p:nvPr/>
        </p:nvSpPr>
        <p:spPr>
          <a:xfrm rot="0">
            <a:off x="5867597" y="1464056"/>
            <a:ext cx="6552805" cy="1509053"/>
          </a:xfrm>
          <a:prstGeom prst="rect">
            <a:avLst/>
          </a:prstGeom>
        </p:spPr>
        <p:txBody>
          <a:bodyPr anchor="t" rtlCol="false" tIns="0" lIns="0" bIns="0" rIns="0">
            <a:spAutoFit/>
          </a:bodyPr>
          <a:lstStyle/>
          <a:p>
            <a:pPr algn="ctr" marL="0" indent="0" lvl="0">
              <a:lnSpc>
                <a:spcPts val="11483"/>
              </a:lnSpc>
            </a:pPr>
            <a:r>
              <a:rPr lang="en-US" sz="8971">
                <a:solidFill>
                  <a:srgbClr val="292F33"/>
                </a:solidFill>
                <a:latin typeface="Poppins Ultra-Bold"/>
              </a:rPr>
              <a:t>CONTENT</a:t>
            </a:r>
          </a:p>
        </p:txBody>
      </p:sp>
      <p:sp>
        <p:nvSpPr>
          <p:cNvPr name="TextBox 35" id="35"/>
          <p:cNvSpPr txBox="true"/>
          <p:nvPr/>
        </p:nvSpPr>
        <p:spPr>
          <a:xfrm rot="0">
            <a:off x="1826217" y="5031559"/>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About Us</a:t>
            </a:r>
          </a:p>
        </p:txBody>
      </p:sp>
      <p:sp>
        <p:nvSpPr>
          <p:cNvPr name="TextBox 36" id="36"/>
          <p:cNvSpPr txBox="true"/>
          <p:nvPr/>
        </p:nvSpPr>
        <p:spPr>
          <a:xfrm rot="0">
            <a:off x="5619975" y="5105400"/>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Project Plan</a:t>
            </a:r>
          </a:p>
        </p:txBody>
      </p:sp>
      <p:sp>
        <p:nvSpPr>
          <p:cNvPr name="TextBox 37" id="37"/>
          <p:cNvSpPr txBox="true"/>
          <p:nvPr/>
        </p:nvSpPr>
        <p:spPr>
          <a:xfrm rot="0">
            <a:off x="13202317" y="5031559"/>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Hardware</a:t>
            </a:r>
          </a:p>
        </p:txBody>
      </p:sp>
      <p:sp>
        <p:nvSpPr>
          <p:cNvPr name="TextBox 38" id="38"/>
          <p:cNvSpPr txBox="true"/>
          <p:nvPr/>
        </p:nvSpPr>
        <p:spPr>
          <a:xfrm rot="0">
            <a:off x="1826217" y="7537332"/>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Hardware Testing</a:t>
            </a:r>
          </a:p>
        </p:txBody>
      </p:sp>
      <p:sp>
        <p:nvSpPr>
          <p:cNvPr name="TextBox 39" id="39"/>
          <p:cNvSpPr txBox="true"/>
          <p:nvPr/>
        </p:nvSpPr>
        <p:spPr>
          <a:xfrm rot="0">
            <a:off x="5619975" y="7537332"/>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Software</a:t>
            </a:r>
          </a:p>
        </p:txBody>
      </p:sp>
      <p:sp>
        <p:nvSpPr>
          <p:cNvPr name="TextBox 40" id="40"/>
          <p:cNvSpPr txBox="true"/>
          <p:nvPr/>
        </p:nvSpPr>
        <p:spPr>
          <a:xfrm rot="0">
            <a:off x="9411146" y="7537332"/>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Mechanical Design</a:t>
            </a:r>
          </a:p>
        </p:txBody>
      </p:sp>
      <p:sp>
        <p:nvSpPr>
          <p:cNvPr name="TextBox 41" id="41"/>
          <p:cNvSpPr txBox="true"/>
          <p:nvPr/>
        </p:nvSpPr>
        <p:spPr>
          <a:xfrm rot="0">
            <a:off x="9411146" y="5105400"/>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Project Objectives</a:t>
            </a:r>
          </a:p>
        </p:txBody>
      </p:sp>
      <p:sp>
        <p:nvSpPr>
          <p:cNvPr name="TextBox 42" id="42"/>
          <p:cNvSpPr txBox="true"/>
          <p:nvPr/>
        </p:nvSpPr>
        <p:spPr>
          <a:xfrm rot="0">
            <a:off x="13204012" y="7535317"/>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rPr>
              <a:t>Final Testing</a:t>
            </a:r>
          </a:p>
        </p:txBody>
      </p:sp>
      <p:sp>
        <p:nvSpPr>
          <p:cNvPr name="TextBox 43" id="43"/>
          <p:cNvSpPr txBox="true"/>
          <p:nvPr/>
        </p:nvSpPr>
        <p:spPr>
          <a:xfrm rot="0">
            <a:off x="17259300" y="9191625"/>
            <a:ext cx="2370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2796775">
            <a:off x="6916557" y="5095144"/>
            <a:ext cx="3723843" cy="4403445"/>
          </a:xfrm>
          <a:custGeom>
            <a:avLst/>
            <a:gdLst/>
            <a:ahLst/>
            <a:cxnLst/>
            <a:rect r="r" b="b" t="t" l="l"/>
            <a:pathLst>
              <a:path h="4403445" w="3723843">
                <a:moveTo>
                  <a:pt x="0" y="0"/>
                </a:moveTo>
                <a:lnTo>
                  <a:pt x="3723843" y="0"/>
                </a:lnTo>
                <a:lnTo>
                  <a:pt x="3723843" y="4403445"/>
                </a:lnTo>
                <a:lnTo>
                  <a:pt x="0" y="4403445"/>
                </a:lnTo>
                <a:lnTo>
                  <a:pt x="0" y="0"/>
                </a:lnTo>
                <a:close/>
              </a:path>
            </a:pathLst>
          </a:custGeom>
          <a:blipFill>
            <a:blip r:embed="rId3"/>
            <a:stretch>
              <a:fillRect l="0" t="0" r="0" b="0"/>
            </a:stretch>
          </a:blipFill>
        </p:spPr>
      </p:sp>
      <p:sp>
        <p:nvSpPr>
          <p:cNvPr name="Freeform 3" id="3"/>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4">
              <a:alphaModFix amt="44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5337" y="100965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1025337" y="2305577"/>
            <a:ext cx="3698508" cy="6575125"/>
          </a:xfrm>
          <a:custGeom>
            <a:avLst/>
            <a:gdLst/>
            <a:ahLst/>
            <a:cxnLst/>
            <a:rect r="r" b="b" t="t" l="l"/>
            <a:pathLst>
              <a:path h="6575125" w="3698508">
                <a:moveTo>
                  <a:pt x="0" y="0"/>
                </a:moveTo>
                <a:lnTo>
                  <a:pt x="3698508" y="0"/>
                </a:lnTo>
                <a:lnTo>
                  <a:pt x="3698508" y="6575125"/>
                </a:lnTo>
                <a:lnTo>
                  <a:pt x="0" y="6575125"/>
                </a:lnTo>
                <a:lnTo>
                  <a:pt x="0" y="0"/>
                </a:lnTo>
                <a:close/>
              </a:path>
            </a:pathLst>
          </a:custGeom>
          <a:blipFill>
            <a:blip r:embed="rId10"/>
            <a:stretch>
              <a:fillRect l="0" t="0" r="0" b="0"/>
            </a:stretch>
          </a:blipFill>
        </p:spPr>
      </p:sp>
      <p:sp>
        <p:nvSpPr>
          <p:cNvPr name="TextBox 9" id="9"/>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ISSUES </a:t>
            </a:r>
          </a:p>
        </p:txBody>
      </p:sp>
      <p:sp>
        <p:nvSpPr>
          <p:cNvPr name="TextBox 10" id="10"/>
          <p:cNvSpPr txBox="true"/>
          <p:nvPr/>
        </p:nvSpPr>
        <p:spPr>
          <a:xfrm rot="0">
            <a:off x="17255748" y="9191625"/>
            <a:ext cx="54014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20</a:t>
            </a:r>
          </a:p>
        </p:txBody>
      </p:sp>
      <p:sp>
        <p:nvSpPr>
          <p:cNvPr name="TextBox 11" id="11"/>
          <p:cNvSpPr txBox="true"/>
          <p:nvPr/>
        </p:nvSpPr>
        <p:spPr>
          <a:xfrm rot="0">
            <a:off x="7243465" y="2594283"/>
            <a:ext cx="3801070"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During the project</a:t>
            </a:r>
          </a:p>
        </p:txBody>
      </p:sp>
      <p:sp>
        <p:nvSpPr>
          <p:cNvPr name="TextBox 12" id="12"/>
          <p:cNvSpPr txBox="true"/>
          <p:nvPr/>
        </p:nvSpPr>
        <p:spPr>
          <a:xfrm rot="0">
            <a:off x="7719913" y="3098473"/>
            <a:ext cx="2848174"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Bobby Jones"/>
              </a:rPr>
              <a:t>Hardware Part</a:t>
            </a:r>
          </a:p>
        </p:txBody>
      </p:sp>
      <p:sp>
        <p:nvSpPr>
          <p:cNvPr name="Freeform 13" id="13"/>
          <p:cNvSpPr/>
          <p:nvPr/>
        </p:nvSpPr>
        <p:spPr>
          <a:xfrm flipH="false" flipV="false" rot="0">
            <a:off x="11657533" y="5139618"/>
            <a:ext cx="5611626" cy="3741084"/>
          </a:xfrm>
          <a:custGeom>
            <a:avLst/>
            <a:gdLst/>
            <a:ahLst/>
            <a:cxnLst/>
            <a:rect r="r" b="b" t="t" l="l"/>
            <a:pathLst>
              <a:path h="3741084" w="5611626">
                <a:moveTo>
                  <a:pt x="0" y="0"/>
                </a:moveTo>
                <a:lnTo>
                  <a:pt x="5611626" y="0"/>
                </a:lnTo>
                <a:lnTo>
                  <a:pt x="5611626" y="3741084"/>
                </a:lnTo>
                <a:lnTo>
                  <a:pt x="0" y="3741084"/>
                </a:lnTo>
                <a:lnTo>
                  <a:pt x="0" y="0"/>
                </a:lnTo>
                <a:close/>
              </a:path>
            </a:pathLst>
          </a:custGeom>
          <a:blipFill>
            <a:blip r:embed="rId11"/>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1681"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7" id="7"/>
          <p:cNvSpPr txBox="true"/>
          <p:nvPr/>
        </p:nvSpPr>
        <p:spPr>
          <a:xfrm rot="0">
            <a:off x="17292409" y="9191625"/>
            <a:ext cx="46682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21</a:t>
            </a:r>
          </a:p>
        </p:txBody>
      </p:sp>
      <p:sp>
        <p:nvSpPr>
          <p:cNvPr name="TextBox 8" id="8"/>
          <p:cNvSpPr txBox="true"/>
          <p:nvPr/>
        </p:nvSpPr>
        <p:spPr>
          <a:xfrm rot="0">
            <a:off x="1025337" y="4011023"/>
            <a:ext cx="5825681" cy="1356995"/>
          </a:xfrm>
          <a:prstGeom prst="rect">
            <a:avLst/>
          </a:prstGeom>
        </p:spPr>
        <p:txBody>
          <a:bodyPr anchor="t" rtlCol="false" tIns="0" lIns="0" bIns="0" rIns="0">
            <a:spAutoFit/>
          </a:bodyPr>
          <a:lstStyle/>
          <a:p>
            <a:pPr algn="ctr" marL="0" indent="0" lvl="0">
              <a:lnSpc>
                <a:spcPts val="10240"/>
              </a:lnSpc>
            </a:pPr>
            <a:r>
              <a:rPr lang="en-US" sz="8000">
                <a:solidFill>
                  <a:srgbClr val="292F33"/>
                </a:solidFill>
                <a:latin typeface="Poppins Ultra-Bold"/>
              </a:rPr>
              <a:t>ISSUES </a:t>
            </a:r>
          </a:p>
        </p:txBody>
      </p:sp>
      <p:sp>
        <p:nvSpPr>
          <p:cNvPr name="TextBox 9" id="9"/>
          <p:cNvSpPr txBox="true"/>
          <p:nvPr/>
        </p:nvSpPr>
        <p:spPr>
          <a:xfrm rot="0">
            <a:off x="1422486" y="5505450"/>
            <a:ext cx="5031383" cy="7620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Canva Sans"/>
              </a:rPr>
              <a:t>During the project</a:t>
            </a:r>
          </a:p>
        </p:txBody>
      </p:sp>
      <p:sp>
        <p:nvSpPr>
          <p:cNvPr name="TextBox 10" id="10"/>
          <p:cNvSpPr txBox="true"/>
          <p:nvPr/>
        </p:nvSpPr>
        <p:spPr>
          <a:xfrm rot="0">
            <a:off x="2110221" y="6181725"/>
            <a:ext cx="3655913" cy="7715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Bobby Jones"/>
              </a:rPr>
              <a:t>Software Part</a:t>
            </a:r>
          </a:p>
        </p:txBody>
      </p:sp>
      <p:sp>
        <p:nvSpPr>
          <p:cNvPr name="Freeform 11" id="11"/>
          <p:cNvSpPr/>
          <p:nvPr/>
        </p:nvSpPr>
        <p:spPr>
          <a:xfrm flipH="false" flipV="false" rot="0">
            <a:off x="9798536" y="304717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9"/>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8086905" y="4335407"/>
            <a:ext cx="9172395" cy="4220216"/>
          </a:xfrm>
          <a:custGeom>
            <a:avLst/>
            <a:gdLst/>
            <a:ahLst/>
            <a:cxnLst/>
            <a:rect r="r" b="b" t="t" l="l"/>
            <a:pathLst>
              <a:path h="4220216" w="9172395">
                <a:moveTo>
                  <a:pt x="0" y="0"/>
                </a:moveTo>
                <a:lnTo>
                  <a:pt x="9172395" y="0"/>
                </a:lnTo>
                <a:lnTo>
                  <a:pt x="9172395" y="4220217"/>
                </a:lnTo>
                <a:lnTo>
                  <a:pt x="0" y="4220217"/>
                </a:lnTo>
                <a:lnTo>
                  <a:pt x="0" y="0"/>
                </a:lnTo>
                <a:close/>
              </a:path>
            </a:pathLst>
          </a:custGeom>
          <a:blipFill>
            <a:blip r:embed="rId3"/>
            <a:stretch>
              <a:fillRect l="0" t="0" r="0" b="0"/>
            </a:stretch>
          </a:blipFill>
        </p:spPr>
      </p:sp>
      <p:sp>
        <p:nvSpPr>
          <p:cNvPr name="Freeform 3" id="3"/>
          <p:cNvSpPr/>
          <p:nvPr/>
        </p:nvSpPr>
        <p:spPr>
          <a:xfrm flipH="false" flipV="false" rot="0">
            <a:off x="925323" y="4335407"/>
            <a:ext cx="6005694" cy="3805769"/>
          </a:xfrm>
          <a:custGeom>
            <a:avLst/>
            <a:gdLst/>
            <a:ahLst/>
            <a:cxnLst/>
            <a:rect r="r" b="b" t="t" l="l"/>
            <a:pathLst>
              <a:path h="3805769" w="6005694">
                <a:moveTo>
                  <a:pt x="0" y="0"/>
                </a:moveTo>
                <a:lnTo>
                  <a:pt x="6005694" y="0"/>
                </a:lnTo>
                <a:lnTo>
                  <a:pt x="6005694" y="3805770"/>
                </a:lnTo>
                <a:lnTo>
                  <a:pt x="0" y="3805770"/>
                </a:lnTo>
                <a:lnTo>
                  <a:pt x="0" y="0"/>
                </a:lnTo>
                <a:close/>
              </a:path>
            </a:pathLst>
          </a:custGeom>
          <a:blipFill>
            <a:blip r:embed="rId4"/>
            <a:stretch>
              <a:fillRect l="0" t="0" r="0" b="-49075"/>
            </a:stretch>
          </a:blipFill>
        </p:spPr>
      </p:sp>
      <p:sp>
        <p:nvSpPr>
          <p:cNvPr name="Freeform 4" id="4"/>
          <p:cNvSpPr/>
          <p:nvPr/>
        </p:nvSpPr>
        <p:spPr>
          <a:xfrm flipH="true" flipV="true" rot="0">
            <a:off x="-1681" y="-3926768"/>
            <a:ext cx="18288000" cy="8944495"/>
          </a:xfrm>
          <a:custGeom>
            <a:avLst/>
            <a:gdLst/>
            <a:ahLst/>
            <a:cxnLst/>
            <a:rect r="r" b="b" t="t" l="l"/>
            <a:pathLst>
              <a:path h="8944495" w="18288000">
                <a:moveTo>
                  <a:pt x="18288000" y="8944495"/>
                </a:moveTo>
                <a:lnTo>
                  <a:pt x="0" y="8944495"/>
                </a:lnTo>
                <a:lnTo>
                  <a:pt x="0" y="0"/>
                </a:lnTo>
                <a:lnTo>
                  <a:pt x="18288000" y="0"/>
                </a:lnTo>
                <a:lnTo>
                  <a:pt x="18288000" y="8944495"/>
                </a:lnTo>
                <a:close/>
              </a:path>
            </a:pathLst>
          </a:custGeom>
          <a:blipFill>
            <a:blip r:embed="rId5">
              <a:alphaModFix amt="44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9" id="9"/>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ISSUES </a:t>
            </a:r>
          </a:p>
        </p:txBody>
      </p:sp>
      <p:sp>
        <p:nvSpPr>
          <p:cNvPr name="TextBox 10" id="10"/>
          <p:cNvSpPr txBox="true"/>
          <p:nvPr/>
        </p:nvSpPr>
        <p:spPr>
          <a:xfrm rot="0">
            <a:off x="17288837" y="9191625"/>
            <a:ext cx="47396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22</a:t>
            </a:r>
          </a:p>
        </p:txBody>
      </p:sp>
      <p:sp>
        <p:nvSpPr>
          <p:cNvPr name="TextBox 11" id="11"/>
          <p:cNvSpPr txBox="true"/>
          <p:nvPr/>
        </p:nvSpPr>
        <p:spPr>
          <a:xfrm rot="0">
            <a:off x="7502054" y="9089240"/>
            <a:ext cx="3280529"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Formula for PID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0" y="-3008285"/>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9794318" y="304717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9"/>
            <a:stretch>
              <a:fillRect l="0" t="0" r="0" b="0"/>
            </a:stretch>
          </a:blipFill>
        </p:spPr>
      </p:sp>
      <p:sp>
        <p:nvSpPr>
          <p:cNvPr name="TextBox 8" id="8"/>
          <p:cNvSpPr txBox="true"/>
          <p:nvPr/>
        </p:nvSpPr>
        <p:spPr>
          <a:xfrm rot="0">
            <a:off x="3928170" y="1727265"/>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ISSUES </a:t>
            </a:r>
          </a:p>
        </p:txBody>
      </p:sp>
      <p:sp>
        <p:nvSpPr>
          <p:cNvPr name="TextBox 9" id="9"/>
          <p:cNvSpPr txBox="true"/>
          <p:nvPr/>
        </p:nvSpPr>
        <p:spPr>
          <a:xfrm rot="0">
            <a:off x="17282091" y="9191625"/>
            <a:ext cx="48746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23</a:t>
            </a:r>
          </a:p>
        </p:txBody>
      </p:sp>
      <p:sp>
        <p:nvSpPr>
          <p:cNvPr name="TextBox 10" id="10"/>
          <p:cNvSpPr txBox="true"/>
          <p:nvPr/>
        </p:nvSpPr>
        <p:spPr>
          <a:xfrm rot="0">
            <a:off x="1028700" y="4802223"/>
            <a:ext cx="4897041" cy="81153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Canva Sans"/>
              </a:rPr>
              <a:t>After the project</a:t>
            </a:r>
          </a:p>
        </p:txBody>
      </p:sp>
      <p:sp>
        <p:nvSpPr>
          <p:cNvPr name="TextBox 11" id="11"/>
          <p:cNvSpPr txBox="true"/>
          <p:nvPr/>
        </p:nvSpPr>
        <p:spPr>
          <a:xfrm rot="0">
            <a:off x="1526183" y="5681789"/>
            <a:ext cx="3902075" cy="821055"/>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Bobby Jones"/>
              </a:rPr>
              <a:t>Software part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4017918" y="5827243"/>
            <a:ext cx="5341018" cy="6895680"/>
          </a:xfrm>
          <a:custGeom>
            <a:avLst/>
            <a:gdLst/>
            <a:ahLst/>
            <a:cxnLst/>
            <a:rect r="r" b="b" t="t" l="l"/>
            <a:pathLst>
              <a:path h="6895680" w="5341018">
                <a:moveTo>
                  <a:pt x="0" y="0"/>
                </a:moveTo>
                <a:lnTo>
                  <a:pt x="5341017" y="0"/>
                </a:lnTo>
                <a:lnTo>
                  <a:pt x="5341017" y="6895681"/>
                </a:lnTo>
                <a:lnTo>
                  <a:pt x="0" y="6895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09633" y="1918274"/>
            <a:ext cx="8113107" cy="3478495"/>
          </a:xfrm>
          <a:custGeom>
            <a:avLst/>
            <a:gdLst/>
            <a:ahLst/>
            <a:cxnLst/>
            <a:rect r="r" b="b" t="t" l="l"/>
            <a:pathLst>
              <a:path h="3478495" w="8113107">
                <a:moveTo>
                  <a:pt x="0" y="0"/>
                </a:moveTo>
                <a:lnTo>
                  <a:pt x="8113107" y="0"/>
                </a:lnTo>
                <a:lnTo>
                  <a:pt x="8113107" y="3478494"/>
                </a:lnTo>
                <a:lnTo>
                  <a:pt x="0" y="3478494"/>
                </a:lnTo>
                <a:lnTo>
                  <a:pt x="0" y="0"/>
                </a:lnTo>
                <a:close/>
              </a:path>
            </a:pathLst>
          </a:custGeom>
          <a:blipFill>
            <a:blip r:embed="rId11"/>
            <a:stretch>
              <a:fillRect l="0" t="0" r="0" b="0"/>
            </a:stretch>
          </a:blipFill>
        </p:spPr>
      </p:sp>
      <p:sp>
        <p:nvSpPr>
          <p:cNvPr name="Freeform 9" id="9"/>
          <p:cNvSpPr/>
          <p:nvPr/>
        </p:nvSpPr>
        <p:spPr>
          <a:xfrm flipH="false" flipV="false" rot="0">
            <a:off x="973311" y="5842530"/>
            <a:ext cx="6985751" cy="3929485"/>
          </a:xfrm>
          <a:custGeom>
            <a:avLst/>
            <a:gdLst/>
            <a:ahLst/>
            <a:cxnLst/>
            <a:rect r="r" b="b" t="t" l="l"/>
            <a:pathLst>
              <a:path h="3929485" w="6985751">
                <a:moveTo>
                  <a:pt x="0" y="0"/>
                </a:moveTo>
                <a:lnTo>
                  <a:pt x="6985751" y="0"/>
                </a:lnTo>
                <a:lnTo>
                  <a:pt x="6985751" y="3929485"/>
                </a:lnTo>
                <a:lnTo>
                  <a:pt x="0" y="3929485"/>
                </a:lnTo>
                <a:lnTo>
                  <a:pt x="0" y="0"/>
                </a:lnTo>
                <a:close/>
              </a:path>
            </a:pathLst>
          </a:custGeom>
          <a:blipFill>
            <a:blip r:embed="rId12"/>
            <a:stretch>
              <a:fillRect l="0" t="0" r="0" b="0"/>
            </a:stretch>
          </a:blipFill>
        </p:spPr>
      </p:sp>
      <p:sp>
        <p:nvSpPr>
          <p:cNvPr name="TextBox 10" id="10"/>
          <p:cNvSpPr txBox="true"/>
          <p:nvPr/>
        </p:nvSpPr>
        <p:spPr>
          <a:xfrm rot="0">
            <a:off x="5290521" y="984617"/>
            <a:ext cx="7703595" cy="863439"/>
          </a:xfrm>
          <a:prstGeom prst="rect">
            <a:avLst/>
          </a:prstGeom>
        </p:spPr>
        <p:txBody>
          <a:bodyPr anchor="t" rtlCol="false" tIns="0" lIns="0" bIns="0" rIns="0">
            <a:spAutoFit/>
          </a:bodyPr>
          <a:lstStyle/>
          <a:p>
            <a:pPr algn="ctr" marL="0" indent="0" lvl="0">
              <a:lnSpc>
                <a:spcPts val="6507"/>
              </a:lnSpc>
            </a:pPr>
            <a:r>
              <a:rPr lang="en-US" sz="5083">
                <a:solidFill>
                  <a:srgbClr val="292F33"/>
                </a:solidFill>
                <a:latin typeface="Poppins Ultra-Bold"/>
              </a:rPr>
              <a:t>MECHANICAL DESIGN</a:t>
            </a:r>
          </a:p>
        </p:txBody>
      </p:sp>
      <p:sp>
        <p:nvSpPr>
          <p:cNvPr name="TextBox 11" id="11"/>
          <p:cNvSpPr txBox="true"/>
          <p:nvPr/>
        </p:nvSpPr>
        <p:spPr>
          <a:xfrm rot="0">
            <a:off x="17250360" y="9191625"/>
            <a:ext cx="49817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24</a:t>
            </a:r>
          </a:p>
        </p:txBody>
      </p:sp>
      <p:sp>
        <p:nvSpPr>
          <p:cNvPr name="TextBox 12" id="12"/>
          <p:cNvSpPr txBox="true"/>
          <p:nvPr/>
        </p:nvSpPr>
        <p:spPr>
          <a:xfrm rot="0">
            <a:off x="11187234" y="3033951"/>
            <a:ext cx="5298646" cy="118046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anva Sans"/>
              </a:rPr>
              <a:t>Here is the design for the casing for our ultrasonic.</a:t>
            </a:r>
          </a:p>
        </p:txBody>
      </p:sp>
      <p:sp>
        <p:nvSpPr>
          <p:cNvPr name="TextBox 13" id="13"/>
          <p:cNvSpPr txBox="true"/>
          <p:nvPr/>
        </p:nvSpPr>
        <p:spPr>
          <a:xfrm rot="0">
            <a:off x="11265646" y="6380548"/>
            <a:ext cx="5141822" cy="17805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Here is the final printed out version for the casing.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4017918" y="5827243"/>
            <a:ext cx="5341018" cy="6895680"/>
          </a:xfrm>
          <a:custGeom>
            <a:avLst/>
            <a:gdLst/>
            <a:ahLst/>
            <a:cxnLst/>
            <a:rect r="r" b="b" t="t" l="l"/>
            <a:pathLst>
              <a:path h="6895680" w="5341018">
                <a:moveTo>
                  <a:pt x="0" y="0"/>
                </a:moveTo>
                <a:lnTo>
                  <a:pt x="5341017" y="0"/>
                </a:lnTo>
                <a:lnTo>
                  <a:pt x="5341017" y="6895681"/>
                </a:lnTo>
                <a:lnTo>
                  <a:pt x="0" y="6895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189568" y="2206466"/>
            <a:ext cx="7908865" cy="7241554"/>
          </a:xfrm>
          <a:custGeom>
            <a:avLst/>
            <a:gdLst/>
            <a:ahLst/>
            <a:cxnLst/>
            <a:rect r="r" b="b" t="t" l="l"/>
            <a:pathLst>
              <a:path h="7241554" w="7908865">
                <a:moveTo>
                  <a:pt x="0" y="0"/>
                </a:moveTo>
                <a:lnTo>
                  <a:pt x="7908864" y="0"/>
                </a:lnTo>
                <a:lnTo>
                  <a:pt x="7908864" y="7241555"/>
                </a:lnTo>
                <a:lnTo>
                  <a:pt x="0" y="7241555"/>
                </a:lnTo>
                <a:lnTo>
                  <a:pt x="0" y="0"/>
                </a:lnTo>
                <a:close/>
              </a:path>
            </a:pathLst>
          </a:custGeom>
          <a:blipFill>
            <a:blip r:embed="rId9"/>
            <a:stretch>
              <a:fillRect l="0" t="0" r="0" b="0"/>
            </a:stretch>
          </a:blipFill>
        </p:spPr>
      </p:sp>
      <p:sp>
        <p:nvSpPr>
          <p:cNvPr name="Freeform 8" id="8"/>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5290521" y="984617"/>
            <a:ext cx="7703595" cy="863439"/>
          </a:xfrm>
          <a:prstGeom prst="rect">
            <a:avLst/>
          </a:prstGeom>
        </p:spPr>
        <p:txBody>
          <a:bodyPr anchor="t" rtlCol="false" tIns="0" lIns="0" bIns="0" rIns="0">
            <a:spAutoFit/>
          </a:bodyPr>
          <a:lstStyle/>
          <a:p>
            <a:pPr algn="ctr" marL="0" indent="0" lvl="0">
              <a:lnSpc>
                <a:spcPts val="6507"/>
              </a:lnSpc>
            </a:pPr>
            <a:r>
              <a:rPr lang="en-US" sz="5083">
                <a:solidFill>
                  <a:srgbClr val="292F33"/>
                </a:solidFill>
                <a:latin typeface="Poppins Ultra-Bold"/>
              </a:rPr>
              <a:t>MECHANICAL DESIGN</a:t>
            </a:r>
          </a:p>
        </p:txBody>
      </p:sp>
      <p:sp>
        <p:nvSpPr>
          <p:cNvPr name="TextBox 10" id="10"/>
          <p:cNvSpPr txBox="true"/>
          <p:nvPr/>
        </p:nvSpPr>
        <p:spPr>
          <a:xfrm rot="0">
            <a:off x="17253387" y="9191625"/>
            <a:ext cx="49212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4060787"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568314" y="2117175"/>
            <a:ext cx="4984946" cy="3738709"/>
          </a:xfrm>
          <a:custGeom>
            <a:avLst/>
            <a:gdLst/>
            <a:ahLst/>
            <a:cxnLst/>
            <a:rect r="r" b="b" t="t" l="l"/>
            <a:pathLst>
              <a:path h="3738709" w="4984946">
                <a:moveTo>
                  <a:pt x="0" y="0"/>
                </a:moveTo>
                <a:lnTo>
                  <a:pt x="4984946" y="0"/>
                </a:lnTo>
                <a:lnTo>
                  <a:pt x="4984946" y="3738710"/>
                </a:lnTo>
                <a:lnTo>
                  <a:pt x="0" y="3738710"/>
                </a:lnTo>
                <a:lnTo>
                  <a:pt x="0" y="0"/>
                </a:lnTo>
                <a:close/>
              </a:path>
            </a:pathLst>
          </a:custGeom>
          <a:blipFill>
            <a:blip r:embed="rId11"/>
            <a:stretch>
              <a:fillRect l="0" t="0" r="0" b="0"/>
            </a:stretch>
          </a:blipFill>
        </p:spPr>
      </p:sp>
      <p:sp>
        <p:nvSpPr>
          <p:cNvPr name="Freeform 9" id="9"/>
          <p:cNvSpPr/>
          <p:nvPr/>
        </p:nvSpPr>
        <p:spPr>
          <a:xfrm flipH="false" flipV="false" rot="0">
            <a:off x="7525016" y="6055910"/>
            <a:ext cx="6353674" cy="3875753"/>
          </a:xfrm>
          <a:custGeom>
            <a:avLst/>
            <a:gdLst/>
            <a:ahLst/>
            <a:cxnLst/>
            <a:rect r="r" b="b" t="t" l="l"/>
            <a:pathLst>
              <a:path h="3875753" w="6353674">
                <a:moveTo>
                  <a:pt x="0" y="0"/>
                </a:moveTo>
                <a:lnTo>
                  <a:pt x="6353674" y="0"/>
                </a:lnTo>
                <a:lnTo>
                  <a:pt x="6353674" y="3875753"/>
                </a:lnTo>
                <a:lnTo>
                  <a:pt x="0" y="3875753"/>
                </a:lnTo>
                <a:lnTo>
                  <a:pt x="0" y="0"/>
                </a:lnTo>
                <a:close/>
              </a:path>
            </a:pathLst>
          </a:custGeom>
          <a:blipFill>
            <a:blip r:embed="rId12"/>
            <a:stretch>
              <a:fillRect l="0" t="-22950" r="0" b="0"/>
            </a:stretch>
          </a:blipFill>
        </p:spPr>
      </p:sp>
      <p:sp>
        <p:nvSpPr>
          <p:cNvPr name="TextBox 10" id="10"/>
          <p:cNvSpPr txBox="true"/>
          <p:nvPr/>
        </p:nvSpPr>
        <p:spPr>
          <a:xfrm rot="0">
            <a:off x="3557996" y="809625"/>
            <a:ext cx="11162483" cy="1235931"/>
          </a:xfrm>
          <a:prstGeom prst="rect">
            <a:avLst/>
          </a:prstGeom>
        </p:spPr>
        <p:txBody>
          <a:bodyPr anchor="t" rtlCol="false" tIns="0" lIns="0" bIns="0" rIns="0">
            <a:spAutoFit/>
          </a:bodyPr>
          <a:lstStyle/>
          <a:p>
            <a:pPr algn="ctr">
              <a:lnSpc>
                <a:spcPts val="9577"/>
              </a:lnSpc>
            </a:pPr>
            <a:r>
              <a:rPr lang="en-US" sz="6841">
                <a:solidFill>
                  <a:srgbClr val="000000"/>
                </a:solidFill>
                <a:latin typeface="Poppins Bold"/>
              </a:rPr>
              <a:t>Final Testing</a:t>
            </a:r>
          </a:p>
        </p:txBody>
      </p:sp>
      <p:sp>
        <p:nvSpPr>
          <p:cNvPr name="TextBox 11" id="11"/>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2" id="12"/>
          <p:cNvSpPr txBox="true"/>
          <p:nvPr/>
        </p:nvSpPr>
        <p:spPr>
          <a:xfrm rot="0">
            <a:off x="17223373" y="9191625"/>
            <a:ext cx="51464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26</a:t>
            </a:r>
          </a:p>
        </p:txBody>
      </p:sp>
      <p:sp>
        <p:nvSpPr>
          <p:cNvPr name="TextBox 13" id="13"/>
          <p:cNvSpPr txBox="true"/>
          <p:nvPr/>
        </p:nvSpPr>
        <p:spPr>
          <a:xfrm rot="0">
            <a:off x="1275331" y="3475270"/>
            <a:ext cx="7462975" cy="2380615"/>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anva Sans"/>
              </a:rPr>
              <a:t>Before merging all the components together, we had to test whether each component would work with their specific task.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4817810" y="2842004"/>
            <a:ext cx="4214149" cy="7444996"/>
          </a:xfrm>
          <a:prstGeom prst="rect">
            <a:avLst/>
          </a:prstGeom>
        </p:spPr>
      </p:pic>
      <p:sp>
        <p:nvSpPr>
          <p:cNvPr name="Freeform 7" id="7"/>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8" id="8">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10062215" y="2842004"/>
            <a:ext cx="4658264" cy="8229600"/>
          </a:xfrm>
          <a:prstGeom prst="rect">
            <a:avLst/>
          </a:prstGeom>
        </p:spPr>
      </p:pic>
      <p:sp>
        <p:nvSpPr>
          <p:cNvPr name="Freeform 9" id="9"/>
          <p:cNvSpPr/>
          <p:nvPr/>
        </p:nvSpPr>
        <p:spPr>
          <a:xfrm flipH="false" flipV="false" rot="0">
            <a:off x="14060787"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3557996" y="809625"/>
            <a:ext cx="11162483" cy="1235931"/>
          </a:xfrm>
          <a:prstGeom prst="rect">
            <a:avLst/>
          </a:prstGeom>
        </p:spPr>
        <p:txBody>
          <a:bodyPr anchor="t" rtlCol="false" tIns="0" lIns="0" bIns="0" rIns="0">
            <a:spAutoFit/>
          </a:bodyPr>
          <a:lstStyle/>
          <a:p>
            <a:pPr algn="ctr">
              <a:lnSpc>
                <a:spcPts val="9577"/>
              </a:lnSpc>
            </a:pPr>
            <a:r>
              <a:rPr lang="en-US" sz="6841">
                <a:solidFill>
                  <a:srgbClr val="000000"/>
                </a:solidFill>
                <a:latin typeface="Poppins Bold"/>
              </a:rPr>
              <a:t>Final Testing</a:t>
            </a:r>
          </a:p>
        </p:txBody>
      </p:sp>
      <p:sp>
        <p:nvSpPr>
          <p:cNvPr name="TextBox 11" id="11"/>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2" id="12"/>
          <p:cNvSpPr txBox="true"/>
          <p:nvPr/>
        </p:nvSpPr>
        <p:spPr>
          <a:xfrm rot="0">
            <a:off x="17255718" y="9191625"/>
            <a:ext cx="44995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27</a:t>
            </a:r>
          </a:p>
        </p:txBody>
      </p:sp>
      <p:sp>
        <p:nvSpPr>
          <p:cNvPr name="TextBox 13" id="13"/>
          <p:cNvSpPr txBox="true"/>
          <p:nvPr/>
        </p:nvSpPr>
        <p:spPr>
          <a:xfrm rot="0">
            <a:off x="5417275" y="1989138"/>
            <a:ext cx="746297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Car going around the whole track</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video>
              <p:cMediaNode vol="100000">
                <p:cTn fill="hold" display="false">
                  <p:stCondLst>
                    <p:cond delay="indefinite"/>
                  </p:stCondLst>
                </p:cTn>
                <p:tgtEl>
                  <p:spTgt spid="8"/>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14070312"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0001677" y="1918274"/>
            <a:ext cx="5772726" cy="8161009"/>
          </a:xfrm>
          <a:custGeom>
            <a:avLst/>
            <a:gdLst/>
            <a:ahLst/>
            <a:cxnLst/>
            <a:rect r="r" b="b" t="t" l="l"/>
            <a:pathLst>
              <a:path h="8161009" w="5772726">
                <a:moveTo>
                  <a:pt x="0" y="0"/>
                </a:moveTo>
                <a:lnTo>
                  <a:pt x="5772726" y="0"/>
                </a:lnTo>
                <a:lnTo>
                  <a:pt x="5772726" y="8161008"/>
                </a:lnTo>
                <a:lnTo>
                  <a:pt x="0" y="8161008"/>
                </a:lnTo>
                <a:lnTo>
                  <a:pt x="0" y="0"/>
                </a:lnTo>
                <a:close/>
              </a:path>
            </a:pathLst>
          </a:custGeom>
          <a:blipFill>
            <a:blip r:embed="rId11"/>
            <a:stretch>
              <a:fillRect l="0" t="0" r="0" b="0"/>
            </a:stretch>
          </a:blipFill>
        </p:spPr>
      </p:sp>
      <p:sp>
        <p:nvSpPr>
          <p:cNvPr name="TextBox 9" id="9"/>
          <p:cNvSpPr txBox="true"/>
          <p:nvPr/>
        </p:nvSpPr>
        <p:spPr>
          <a:xfrm rot="0">
            <a:off x="6314322" y="914400"/>
            <a:ext cx="5679493" cy="863439"/>
          </a:xfrm>
          <a:prstGeom prst="rect">
            <a:avLst/>
          </a:prstGeom>
        </p:spPr>
        <p:txBody>
          <a:bodyPr anchor="t" rtlCol="false" tIns="0" lIns="0" bIns="0" rIns="0">
            <a:spAutoFit/>
          </a:bodyPr>
          <a:lstStyle/>
          <a:p>
            <a:pPr algn="ctr" marL="0" indent="0" lvl="0">
              <a:lnSpc>
                <a:spcPts val="6507"/>
              </a:lnSpc>
            </a:pPr>
            <a:r>
              <a:rPr lang="en-US" sz="5083">
                <a:solidFill>
                  <a:srgbClr val="292F33"/>
                </a:solidFill>
                <a:latin typeface="Poppins Ultra-Bold"/>
              </a:rPr>
              <a:t>SOFTWARE</a:t>
            </a:r>
          </a:p>
        </p:txBody>
      </p:sp>
      <p:sp>
        <p:nvSpPr>
          <p:cNvPr name="TextBox 10" id="10"/>
          <p:cNvSpPr txBox="true"/>
          <p:nvPr/>
        </p:nvSpPr>
        <p:spPr>
          <a:xfrm rot="0">
            <a:off x="17240200" y="9191625"/>
            <a:ext cx="49778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28</a:t>
            </a:r>
          </a:p>
        </p:txBody>
      </p:sp>
      <p:sp>
        <p:nvSpPr>
          <p:cNvPr name="TextBox 11" id="11"/>
          <p:cNvSpPr txBox="true"/>
          <p:nvPr/>
        </p:nvSpPr>
        <p:spPr>
          <a:xfrm rot="0">
            <a:off x="1709096" y="3319780"/>
            <a:ext cx="6729119"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hlinkClick r:id="rId12" tooltip="https://github.com/Repositoir/project-system/tree/dungpv/final_code"/>
              </a:rPr>
              <a:t>Here is the code for our github, this is where we store all the codes for our project:</a:t>
            </a:r>
          </a:p>
          <a:p>
            <a:pPr algn="ctr">
              <a:lnSpc>
                <a:spcPts val="4759"/>
              </a:lnSpc>
            </a:pPr>
          </a:p>
          <a:p>
            <a:pPr algn="ctr">
              <a:lnSpc>
                <a:spcPts val="4759"/>
              </a:lnSpc>
            </a:pPr>
          </a:p>
          <a:p>
            <a:pPr algn="ctr">
              <a:lnSpc>
                <a:spcPts val="4759"/>
              </a:lnSpc>
              <a:spcBef>
                <a:spcPct val="0"/>
              </a:spcBef>
            </a:pPr>
            <a:r>
              <a:rPr lang="en-US" sz="3399" u="sng">
                <a:solidFill>
                  <a:srgbClr val="000000"/>
                </a:solidFill>
                <a:latin typeface="Canva Sans"/>
                <a:hlinkClick r:id="rId13" tooltip="https://github.com/Repositoir/project-system/tree/dungpv/final_code"/>
              </a:rPr>
              <a:t>link</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14070312"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536036" y="4146994"/>
            <a:ext cx="13215929" cy="1987568"/>
          </a:xfrm>
          <a:prstGeom prst="rect">
            <a:avLst/>
          </a:prstGeom>
        </p:spPr>
        <p:txBody>
          <a:bodyPr anchor="t" rtlCol="false" tIns="0" lIns="0" bIns="0" rIns="0">
            <a:spAutoFit/>
          </a:bodyPr>
          <a:lstStyle/>
          <a:p>
            <a:pPr algn="ctr" marL="0" indent="0" lvl="0">
              <a:lnSpc>
                <a:spcPts val="15142"/>
              </a:lnSpc>
            </a:pPr>
            <a:r>
              <a:rPr lang="en-US" sz="11829">
                <a:solidFill>
                  <a:srgbClr val="292F33"/>
                </a:solidFill>
                <a:latin typeface="Poppins Ultra-Bold"/>
              </a:rPr>
              <a:t>QUESTION(S)?</a:t>
            </a:r>
          </a:p>
        </p:txBody>
      </p:sp>
      <p:sp>
        <p:nvSpPr>
          <p:cNvPr name="TextBox 9" id="9"/>
          <p:cNvSpPr txBox="true"/>
          <p:nvPr/>
        </p:nvSpPr>
        <p:spPr>
          <a:xfrm rot="0">
            <a:off x="17231866" y="9191625"/>
            <a:ext cx="51444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94514" y="-3798677"/>
            <a:ext cx="8105854" cy="8105854"/>
          </a:xfrm>
          <a:custGeom>
            <a:avLst/>
            <a:gdLst/>
            <a:ahLst/>
            <a:cxnLst/>
            <a:rect r="r" b="b" t="t" l="l"/>
            <a:pathLst>
              <a:path h="8105854" w="8105854">
                <a:moveTo>
                  <a:pt x="0" y="0"/>
                </a:moveTo>
                <a:lnTo>
                  <a:pt x="8105854" y="0"/>
                </a:lnTo>
                <a:lnTo>
                  <a:pt x="8105854" y="8105854"/>
                </a:lnTo>
                <a:lnTo>
                  <a:pt x="0" y="810585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true" flipV="false" rot="0">
            <a:off x="-1604460" y="3445337"/>
            <a:ext cx="23297552" cy="8683633"/>
          </a:xfrm>
          <a:custGeom>
            <a:avLst/>
            <a:gdLst/>
            <a:ahLst/>
            <a:cxnLst/>
            <a:rect r="r" b="b" t="t" l="l"/>
            <a:pathLst>
              <a:path h="8683633" w="23297552">
                <a:moveTo>
                  <a:pt x="23297552" y="0"/>
                </a:moveTo>
                <a:lnTo>
                  <a:pt x="0" y="0"/>
                </a:lnTo>
                <a:lnTo>
                  <a:pt x="0" y="8683633"/>
                </a:lnTo>
                <a:lnTo>
                  <a:pt x="23297552" y="8683633"/>
                </a:lnTo>
                <a:lnTo>
                  <a:pt x="2329755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233770" y="5143500"/>
            <a:ext cx="3525228" cy="848271"/>
            <a:chOff x="0" y="0"/>
            <a:chExt cx="2472118" cy="594863"/>
          </a:xfrm>
        </p:grpSpPr>
        <p:sp>
          <p:nvSpPr>
            <p:cNvPr name="Freeform 9" id="9"/>
            <p:cNvSpPr/>
            <p:nvPr/>
          </p:nvSpPr>
          <p:spPr>
            <a:xfrm flipH="false" flipV="false" rot="0">
              <a:off x="0" y="0"/>
              <a:ext cx="2472118" cy="594863"/>
            </a:xfrm>
            <a:custGeom>
              <a:avLst/>
              <a:gdLst/>
              <a:ahLst/>
              <a:cxnLst/>
              <a:rect r="r" b="b" t="t" l="l"/>
              <a:pathLst>
                <a:path h="594863" w="2472118">
                  <a:moveTo>
                    <a:pt x="35138" y="0"/>
                  </a:moveTo>
                  <a:lnTo>
                    <a:pt x="2436980" y="0"/>
                  </a:lnTo>
                  <a:cubicBezTo>
                    <a:pt x="2446299" y="0"/>
                    <a:pt x="2455237" y="3702"/>
                    <a:pt x="2461827" y="10292"/>
                  </a:cubicBezTo>
                  <a:cubicBezTo>
                    <a:pt x="2468416" y="16882"/>
                    <a:pt x="2472118" y="25819"/>
                    <a:pt x="2472118" y="35138"/>
                  </a:cubicBezTo>
                  <a:lnTo>
                    <a:pt x="2472118" y="559725"/>
                  </a:lnTo>
                  <a:cubicBezTo>
                    <a:pt x="2472118" y="569044"/>
                    <a:pt x="2468416" y="577981"/>
                    <a:pt x="2461827" y="584571"/>
                  </a:cubicBezTo>
                  <a:cubicBezTo>
                    <a:pt x="2455237" y="591161"/>
                    <a:pt x="2446299" y="594863"/>
                    <a:pt x="2436980" y="594863"/>
                  </a:cubicBezTo>
                  <a:lnTo>
                    <a:pt x="35138" y="594863"/>
                  </a:lnTo>
                  <a:cubicBezTo>
                    <a:pt x="25819" y="594863"/>
                    <a:pt x="16882" y="591161"/>
                    <a:pt x="10292" y="584571"/>
                  </a:cubicBezTo>
                  <a:cubicBezTo>
                    <a:pt x="3702" y="577981"/>
                    <a:pt x="0" y="569044"/>
                    <a:pt x="0" y="559725"/>
                  </a:cubicBezTo>
                  <a:lnTo>
                    <a:pt x="0" y="35138"/>
                  </a:lnTo>
                  <a:cubicBezTo>
                    <a:pt x="0" y="25819"/>
                    <a:pt x="3702" y="16882"/>
                    <a:pt x="10292" y="10292"/>
                  </a:cubicBezTo>
                  <a:cubicBezTo>
                    <a:pt x="16882" y="3702"/>
                    <a:pt x="25819" y="0"/>
                    <a:pt x="35138" y="0"/>
                  </a:cubicBezTo>
                  <a:close/>
                </a:path>
              </a:pathLst>
            </a:custGeom>
            <a:solidFill>
              <a:srgbClr val="292F33"/>
            </a:solidFill>
            <a:ln cap="sq">
              <a:noFill/>
              <a:prstDash val="solid"/>
              <a:miter/>
            </a:ln>
          </p:spPr>
        </p:sp>
        <p:sp>
          <p:nvSpPr>
            <p:cNvPr name="TextBox 10" id="10"/>
            <p:cNvSpPr txBox="true"/>
            <p:nvPr/>
          </p:nvSpPr>
          <p:spPr>
            <a:xfrm>
              <a:off x="0" y="-85725"/>
              <a:ext cx="2472118" cy="680588"/>
            </a:xfrm>
            <a:prstGeom prst="rect">
              <a:avLst/>
            </a:prstGeom>
          </p:spPr>
          <p:txBody>
            <a:bodyPr anchor="ctr" rtlCol="false" tIns="50800" lIns="50800" bIns="50800" rIns="50800"/>
            <a:lstStyle/>
            <a:p>
              <a:pPr algn="ctr">
                <a:lnSpc>
                  <a:spcPts val="3919"/>
                </a:lnSpc>
              </a:pPr>
              <a:r>
                <a:rPr lang="en-US" sz="2799">
                  <a:solidFill>
                    <a:srgbClr val="FFFFFF"/>
                  </a:solidFill>
                  <a:latin typeface="Poppins Bold"/>
                </a:rPr>
                <a:t>About The Project</a:t>
              </a:r>
            </a:p>
          </p:txBody>
        </p:sp>
      </p:grpSp>
      <p:sp>
        <p:nvSpPr>
          <p:cNvPr name="TextBox 11" id="11"/>
          <p:cNvSpPr txBox="true"/>
          <p:nvPr/>
        </p:nvSpPr>
        <p:spPr>
          <a:xfrm rot="0">
            <a:off x="5671810" y="974349"/>
            <a:ext cx="6941018" cy="943925"/>
          </a:xfrm>
          <a:prstGeom prst="rect">
            <a:avLst/>
          </a:prstGeom>
        </p:spPr>
        <p:txBody>
          <a:bodyPr anchor="t" rtlCol="false" tIns="0" lIns="0" bIns="0" rIns="0">
            <a:spAutoFit/>
          </a:bodyPr>
          <a:lstStyle/>
          <a:p>
            <a:pPr algn="ctr" marL="0" indent="0" lvl="0">
              <a:lnSpc>
                <a:spcPts val="7143"/>
              </a:lnSpc>
            </a:pPr>
            <a:r>
              <a:rPr lang="en-US" sz="5580">
                <a:solidFill>
                  <a:srgbClr val="292F33"/>
                </a:solidFill>
                <a:latin typeface="Poppins Ultra-Bold"/>
              </a:rPr>
              <a:t>ABOUT US</a:t>
            </a:r>
          </a:p>
        </p:txBody>
      </p:sp>
      <p:sp>
        <p:nvSpPr>
          <p:cNvPr name="TextBox 12" id="12"/>
          <p:cNvSpPr txBox="true"/>
          <p:nvPr/>
        </p:nvSpPr>
        <p:spPr>
          <a:xfrm rot="0">
            <a:off x="10831830" y="6440460"/>
            <a:ext cx="6198394"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 main goal of this project</a:t>
            </a:r>
          </a:p>
          <a:p>
            <a:pPr algn="ctr">
              <a:lnSpc>
                <a:spcPts val="4759"/>
              </a:lnSpc>
            </a:pPr>
            <a:r>
              <a:rPr lang="en-US" sz="3399">
                <a:solidFill>
                  <a:srgbClr val="000000"/>
                </a:solidFill>
                <a:latin typeface="Canva Sans"/>
              </a:rPr>
              <a:t>is to make an autonomous car</a:t>
            </a:r>
          </a:p>
          <a:p>
            <a:pPr algn="ctr">
              <a:lnSpc>
                <a:spcPts val="4759"/>
              </a:lnSpc>
            </a:pPr>
            <a:r>
              <a:rPr lang="en-US" sz="3399">
                <a:solidFill>
                  <a:srgbClr val="000000"/>
                </a:solidFill>
                <a:latin typeface="Canva Sans"/>
              </a:rPr>
              <a:t>that meets the requirements</a:t>
            </a:r>
          </a:p>
        </p:txBody>
      </p:sp>
      <p:sp>
        <p:nvSpPr>
          <p:cNvPr name="TextBox 13" id="13"/>
          <p:cNvSpPr txBox="true"/>
          <p:nvPr/>
        </p:nvSpPr>
        <p:spPr>
          <a:xfrm rot="0">
            <a:off x="1177945" y="3085117"/>
            <a:ext cx="2653308"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Bold"/>
              </a:rPr>
              <a:t>Artira Biswas</a:t>
            </a:r>
          </a:p>
          <a:p>
            <a:pPr algn="ctr">
              <a:lnSpc>
                <a:spcPts val="3919"/>
              </a:lnSpc>
              <a:spcBef>
                <a:spcPct val="0"/>
              </a:spcBef>
            </a:pPr>
            <a:r>
              <a:rPr lang="en-US" sz="2799">
                <a:solidFill>
                  <a:srgbClr val="000000"/>
                </a:solidFill>
                <a:latin typeface="Open Sans Bold"/>
              </a:rPr>
              <a:t>(Group Leader)</a:t>
            </a:r>
          </a:p>
        </p:txBody>
      </p:sp>
      <p:sp>
        <p:nvSpPr>
          <p:cNvPr name="TextBox 14" id="14"/>
          <p:cNvSpPr txBox="true"/>
          <p:nvPr/>
        </p:nvSpPr>
        <p:spPr>
          <a:xfrm rot="0">
            <a:off x="6345935" y="3085117"/>
            <a:ext cx="3526543" cy="14719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Bold"/>
              </a:rPr>
              <a:t>Nghia Hoang</a:t>
            </a:r>
          </a:p>
          <a:p>
            <a:pPr algn="ctr">
              <a:lnSpc>
                <a:spcPts val="3919"/>
              </a:lnSpc>
              <a:spcBef>
                <a:spcPct val="0"/>
              </a:spcBef>
            </a:pPr>
            <a:r>
              <a:rPr lang="en-US" sz="2799">
                <a:solidFill>
                  <a:srgbClr val="000000"/>
                </a:solidFill>
                <a:latin typeface="Open Sans Bold"/>
              </a:rPr>
              <a:t>(Documentation Lead)</a:t>
            </a:r>
          </a:p>
        </p:txBody>
      </p:sp>
      <p:sp>
        <p:nvSpPr>
          <p:cNvPr name="TextBox 15" id="15"/>
          <p:cNvSpPr txBox="true"/>
          <p:nvPr/>
        </p:nvSpPr>
        <p:spPr>
          <a:xfrm rot="0">
            <a:off x="783014" y="5407560"/>
            <a:ext cx="3443169"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Bold"/>
              </a:rPr>
              <a:t>Dung Phan</a:t>
            </a:r>
          </a:p>
          <a:p>
            <a:pPr algn="ctr">
              <a:lnSpc>
                <a:spcPts val="3919"/>
              </a:lnSpc>
              <a:spcBef>
                <a:spcPct val="0"/>
              </a:spcBef>
            </a:pPr>
            <a:r>
              <a:rPr lang="en-US" sz="2799">
                <a:solidFill>
                  <a:srgbClr val="000000"/>
                </a:solidFill>
                <a:latin typeface="Open Sans Bold"/>
              </a:rPr>
              <a:t>(Quality Controller)</a:t>
            </a:r>
          </a:p>
        </p:txBody>
      </p:sp>
      <p:sp>
        <p:nvSpPr>
          <p:cNvPr name="TextBox 16" id="16"/>
          <p:cNvSpPr txBox="true"/>
          <p:nvPr/>
        </p:nvSpPr>
        <p:spPr>
          <a:xfrm rot="0">
            <a:off x="6362452" y="5407560"/>
            <a:ext cx="3489365"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Bold"/>
              </a:rPr>
              <a:t>Jimmy Tithphit</a:t>
            </a:r>
          </a:p>
          <a:p>
            <a:pPr algn="ctr">
              <a:lnSpc>
                <a:spcPts val="3919"/>
              </a:lnSpc>
              <a:spcBef>
                <a:spcPct val="0"/>
              </a:spcBef>
            </a:pPr>
            <a:r>
              <a:rPr lang="en-US" sz="2799">
                <a:solidFill>
                  <a:srgbClr val="000000"/>
                </a:solidFill>
                <a:latin typeface="Open Sans Bold"/>
              </a:rPr>
              <a:t>(Process Controller)</a:t>
            </a:r>
          </a:p>
        </p:txBody>
      </p:sp>
      <p:sp>
        <p:nvSpPr>
          <p:cNvPr name="TextBox 17" id="17"/>
          <p:cNvSpPr txBox="true"/>
          <p:nvPr/>
        </p:nvSpPr>
        <p:spPr>
          <a:xfrm rot="0">
            <a:off x="1028700" y="7730003"/>
            <a:ext cx="2951797" cy="9766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Bold"/>
              </a:rPr>
              <a:t>Mathieu Geiller</a:t>
            </a:r>
          </a:p>
          <a:p>
            <a:pPr algn="ctr">
              <a:lnSpc>
                <a:spcPts val="3919"/>
              </a:lnSpc>
              <a:spcBef>
                <a:spcPct val="0"/>
              </a:spcBef>
            </a:pPr>
            <a:r>
              <a:rPr lang="en-US" sz="2799">
                <a:solidFill>
                  <a:srgbClr val="000000"/>
                </a:solidFill>
                <a:latin typeface="Open Sans Bold"/>
              </a:rPr>
              <a:t>(Research Lead)</a:t>
            </a:r>
          </a:p>
        </p:txBody>
      </p:sp>
      <p:sp>
        <p:nvSpPr>
          <p:cNvPr name="TextBox 18" id="18"/>
          <p:cNvSpPr txBox="true"/>
          <p:nvPr/>
        </p:nvSpPr>
        <p:spPr>
          <a:xfrm rot="0">
            <a:off x="17259300" y="9191625"/>
            <a:ext cx="2505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3</a:t>
            </a:r>
          </a:p>
        </p:txBody>
      </p:sp>
    </p:spTree>
  </p:cSld>
  <p:clrMapOvr>
    <a:masterClrMapping/>
  </p:clrMapOvr>
  <p:transition spd="fast">
    <p:cover dir="ru"/>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653291" y="-4313583"/>
            <a:ext cx="11949487" cy="11949487"/>
          </a:xfrm>
          <a:custGeom>
            <a:avLst/>
            <a:gdLst/>
            <a:ahLst/>
            <a:cxnLst/>
            <a:rect r="r" b="b" t="t" l="l"/>
            <a:pathLst>
              <a:path h="11949487" w="11949487">
                <a:moveTo>
                  <a:pt x="0" y="0"/>
                </a:moveTo>
                <a:lnTo>
                  <a:pt x="11949487" y="0"/>
                </a:lnTo>
                <a:lnTo>
                  <a:pt x="11949487" y="11949488"/>
                </a:lnTo>
                <a:lnTo>
                  <a:pt x="0" y="11949488"/>
                </a:lnTo>
                <a:lnTo>
                  <a:pt x="0" y="0"/>
                </a:lnTo>
                <a:close/>
              </a:path>
            </a:pathLst>
          </a:custGeom>
          <a:blipFill>
            <a:blip r:embed="rId2"/>
            <a:stretch>
              <a:fillRect l="0" t="0" r="0" b="0"/>
            </a:stretch>
          </a:blipFill>
        </p:spPr>
      </p:sp>
      <p:sp>
        <p:nvSpPr>
          <p:cNvPr name="TextBox 3" id="3"/>
          <p:cNvSpPr txBox="true"/>
          <p:nvPr/>
        </p:nvSpPr>
        <p:spPr>
          <a:xfrm rot="0">
            <a:off x="4928210" y="2286231"/>
            <a:ext cx="8431579" cy="949381"/>
          </a:xfrm>
          <a:prstGeom prst="rect">
            <a:avLst/>
          </a:prstGeom>
        </p:spPr>
        <p:txBody>
          <a:bodyPr anchor="t" rtlCol="false" tIns="0" lIns="0" bIns="0" rIns="0">
            <a:spAutoFit/>
          </a:bodyPr>
          <a:lstStyle/>
          <a:p>
            <a:pPr algn="ctr" marL="0" indent="0" lvl="0">
              <a:lnSpc>
                <a:spcPts val="7216"/>
              </a:lnSpc>
              <a:spcBef>
                <a:spcPct val="0"/>
              </a:spcBef>
            </a:pPr>
            <a:r>
              <a:rPr lang="en-US" sz="5638">
                <a:solidFill>
                  <a:srgbClr val="292F33"/>
                </a:solidFill>
                <a:latin typeface="Poppins Ultra-Bold"/>
              </a:rPr>
              <a:t>REFERENCES</a:t>
            </a:r>
          </a:p>
        </p:txBody>
      </p:sp>
      <p:sp>
        <p:nvSpPr>
          <p:cNvPr name="TextBox 4" id="4"/>
          <p:cNvSpPr txBox="true"/>
          <p:nvPr/>
        </p:nvSpPr>
        <p:spPr>
          <a:xfrm rot="0">
            <a:off x="986287" y="4399107"/>
            <a:ext cx="16273013" cy="3658870"/>
          </a:xfrm>
          <a:prstGeom prst="rect">
            <a:avLst/>
          </a:prstGeom>
        </p:spPr>
        <p:txBody>
          <a:bodyPr anchor="t" rtlCol="false" tIns="0" lIns="0" bIns="0" rIns="0">
            <a:spAutoFit/>
          </a:bodyPr>
          <a:lstStyle/>
          <a:p>
            <a:pPr algn="ctr" marL="1122679" indent="-561340" lvl="1">
              <a:lnSpc>
                <a:spcPts val="7279"/>
              </a:lnSpc>
              <a:buAutoNum type="arabicPeriod" startAt="1"/>
            </a:pPr>
            <a:r>
              <a:rPr lang="en-US" sz="5199">
                <a:solidFill>
                  <a:srgbClr val="000000"/>
                </a:solidFill>
                <a:latin typeface="Canva Sans Bold"/>
              </a:rPr>
              <a:t>BlitzDrive Functional Design</a:t>
            </a:r>
          </a:p>
          <a:p>
            <a:pPr algn="ctr" marL="1122679" indent="-561340" lvl="1">
              <a:lnSpc>
                <a:spcPts val="7279"/>
              </a:lnSpc>
              <a:buAutoNum type="arabicPeriod" startAt="1"/>
            </a:pPr>
            <a:r>
              <a:rPr lang="en-US" sz="5199">
                <a:solidFill>
                  <a:srgbClr val="000000"/>
                </a:solidFill>
                <a:latin typeface="Canva Sans Bold"/>
              </a:rPr>
              <a:t>BlitzDrive Project Plan</a:t>
            </a:r>
          </a:p>
          <a:p>
            <a:pPr algn="ctr" marL="1122679" indent="-561340" lvl="1">
              <a:lnSpc>
                <a:spcPts val="7279"/>
              </a:lnSpc>
              <a:buAutoNum type="arabicPeriod" startAt="1"/>
            </a:pPr>
            <a:r>
              <a:rPr lang="en-US" sz="5199">
                <a:solidFill>
                  <a:srgbClr val="000000"/>
                </a:solidFill>
                <a:latin typeface="Canva Sans Bold"/>
              </a:rPr>
              <a:t>BlitzDrive Technical Design</a:t>
            </a:r>
          </a:p>
          <a:p>
            <a:pPr algn="ctr" marL="1122679" indent="-561340" lvl="1">
              <a:lnSpc>
                <a:spcPts val="7279"/>
              </a:lnSpc>
              <a:spcBef>
                <a:spcPct val="0"/>
              </a:spcBef>
              <a:buAutoNum type="arabicPeriod" startAt="1"/>
            </a:pPr>
            <a:r>
              <a:rPr lang="en-US" sz="5199">
                <a:solidFill>
                  <a:srgbClr val="000000"/>
                </a:solidFill>
                <a:latin typeface="Canva Sans Bold"/>
              </a:rPr>
              <a:t>BlitzDrive Final Report</a:t>
            </a:r>
          </a:p>
        </p:txBody>
      </p:sp>
      <p:sp>
        <p:nvSpPr>
          <p:cNvPr name="TextBox 5" id="5"/>
          <p:cNvSpPr txBox="true"/>
          <p:nvPr/>
        </p:nvSpPr>
        <p:spPr>
          <a:xfrm rot="0">
            <a:off x="17236142" y="9191625"/>
            <a:ext cx="55364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F75BC"/>
        </a:solidFill>
      </p:bgPr>
    </p:bg>
    <p:spTree>
      <p:nvGrpSpPr>
        <p:cNvPr id="1" name=""/>
        <p:cNvGrpSpPr/>
        <p:nvPr/>
      </p:nvGrpSpPr>
      <p:grpSpPr>
        <a:xfrm>
          <a:off x="0" y="0"/>
          <a:ext cx="0" cy="0"/>
          <a:chOff x="0" y="0"/>
          <a:chExt cx="0" cy="0"/>
        </a:xfrm>
      </p:grpSpPr>
      <p:sp>
        <p:nvSpPr>
          <p:cNvPr name="Freeform 2" id="2"/>
          <p:cNvSpPr/>
          <p:nvPr/>
        </p:nvSpPr>
        <p:spPr>
          <a:xfrm flipH="false" flipV="false" rot="6784114">
            <a:off x="14218800" y="6100198"/>
            <a:ext cx="6775006" cy="8373603"/>
          </a:xfrm>
          <a:custGeom>
            <a:avLst/>
            <a:gdLst/>
            <a:ahLst/>
            <a:cxnLst/>
            <a:rect r="r" b="b" t="t" l="l"/>
            <a:pathLst>
              <a:path h="8373603" w="6775006">
                <a:moveTo>
                  <a:pt x="0" y="0"/>
                </a:moveTo>
                <a:lnTo>
                  <a:pt x="6775006" y="0"/>
                </a:lnTo>
                <a:lnTo>
                  <a:pt x="6775006" y="8373604"/>
                </a:lnTo>
                <a:lnTo>
                  <a:pt x="0" y="8373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1659324" y="-4721198"/>
            <a:ext cx="6775006" cy="8373603"/>
          </a:xfrm>
          <a:custGeom>
            <a:avLst/>
            <a:gdLst/>
            <a:ahLst/>
            <a:cxnLst/>
            <a:rect r="r" b="b" t="t" l="l"/>
            <a:pathLst>
              <a:path h="8373603" w="6775006">
                <a:moveTo>
                  <a:pt x="0" y="0"/>
                </a:moveTo>
                <a:lnTo>
                  <a:pt x="6775006" y="0"/>
                </a:lnTo>
                <a:lnTo>
                  <a:pt x="6775006" y="8373603"/>
                </a:lnTo>
                <a:lnTo>
                  <a:pt x="0" y="8373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62993" y="6224983"/>
            <a:ext cx="970579" cy="970579"/>
          </a:xfrm>
          <a:custGeom>
            <a:avLst/>
            <a:gdLst/>
            <a:ahLst/>
            <a:cxnLst/>
            <a:rect r="r" b="b" t="t" l="l"/>
            <a:pathLst>
              <a:path h="970579" w="970579">
                <a:moveTo>
                  <a:pt x="0" y="0"/>
                </a:moveTo>
                <a:lnTo>
                  <a:pt x="970579" y="0"/>
                </a:lnTo>
                <a:lnTo>
                  <a:pt x="970579" y="970579"/>
                </a:lnTo>
                <a:lnTo>
                  <a:pt x="0" y="9705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151981" y="6224983"/>
            <a:ext cx="970579" cy="970579"/>
          </a:xfrm>
          <a:custGeom>
            <a:avLst/>
            <a:gdLst/>
            <a:ahLst/>
            <a:cxnLst/>
            <a:rect r="r" b="b" t="t" l="l"/>
            <a:pathLst>
              <a:path h="970579" w="970579">
                <a:moveTo>
                  <a:pt x="0" y="0"/>
                </a:moveTo>
                <a:lnTo>
                  <a:pt x="970579" y="0"/>
                </a:lnTo>
                <a:lnTo>
                  <a:pt x="970579" y="970579"/>
                </a:lnTo>
                <a:lnTo>
                  <a:pt x="0" y="970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933222" y="6224983"/>
            <a:ext cx="970144" cy="970579"/>
          </a:xfrm>
          <a:custGeom>
            <a:avLst/>
            <a:gdLst/>
            <a:ahLst/>
            <a:cxnLst/>
            <a:rect r="r" b="b" t="t" l="l"/>
            <a:pathLst>
              <a:path h="970579" w="970144">
                <a:moveTo>
                  <a:pt x="0" y="0"/>
                </a:moveTo>
                <a:lnTo>
                  <a:pt x="970143" y="0"/>
                </a:lnTo>
                <a:lnTo>
                  <a:pt x="970143" y="970579"/>
                </a:lnTo>
                <a:lnTo>
                  <a:pt x="0" y="970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025337" y="1009650"/>
            <a:ext cx="16233963" cy="908624"/>
            <a:chOff x="0" y="0"/>
            <a:chExt cx="21645284" cy="1211498"/>
          </a:xfrm>
        </p:grpSpPr>
        <p:sp>
          <p:nvSpPr>
            <p:cNvPr name="AutoShape 8" id="8"/>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9" id="9"/>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1" id="11"/>
          <p:cNvSpPr txBox="true"/>
          <p:nvPr/>
        </p:nvSpPr>
        <p:spPr>
          <a:xfrm rot="0">
            <a:off x="3895083" y="5264592"/>
            <a:ext cx="11046422" cy="662373"/>
          </a:xfrm>
          <a:prstGeom prst="rect">
            <a:avLst/>
          </a:prstGeom>
        </p:spPr>
        <p:txBody>
          <a:bodyPr anchor="t" rtlCol="false" tIns="0" lIns="0" bIns="0" rIns="0">
            <a:spAutoFit/>
          </a:bodyPr>
          <a:lstStyle/>
          <a:p>
            <a:pPr algn="ctr" marL="0" indent="0" lvl="0">
              <a:lnSpc>
                <a:spcPts val="5351"/>
              </a:lnSpc>
              <a:spcBef>
                <a:spcPct val="0"/>
              </a:spcBef>
            </a:pPr>
            <a:r>
              <a:rPr lang="en-US" sz="4180">
                <a:solidFill>
                  <a:srgbClr val="FDFDFD"/>
                </a:solidFill>
                <a:latin typeface="Open Sans Bold"/>
              </a:rPr>
              <a:t>Connect with us.</a:t>
            </a:r>
          </a:p>
        </p:txBody>
      </p:sp>
      <p:sp>
        <p:nvSpPr>
          <p:cNvPr name="TextBox 12" id="12"/>
          <p:cNvSpPr txBox="true"/>
          <p:nvPr/>
        </p:nvSpPr>
        <p:spPr>
          <a:xfrm rot="0">
            <a:off x="11702622" y="7319387"/>
            <a:ext cx="2291321" cy="296655"/>
          </a:xfrm>
          <a:prstGeom prst="rect">
            <a:avLst/>
          </a:prstGeom>
        </p:spPr>
        <p:txBody>
          <a:bodyPr anchor="t" rtlCol="false" tIns="0" lIns="0" bIns="0" rIns="0">
            <a:spAutoFit/>
          </a:bodyPr>
          <a:lstStyle/>
          <a:p>
            <a:pPr algn="ctr" marL="0" indent="0" lvl="0">
              <a:lnSpc>
                <a:spcPts val="2548"/>
              </a:lnSpc>
              <a:spcBef>
                <a:spcPct val="0"/>
              </a:spcBef>
            </a:pPr>
            <a:r>
              <a:rPr lang="en-US" sz="1820">
                <a:solidFill>
                  <a:srgbClr val="FFFFFF"/>
                </a:solidFill>
                <a:latin typeface="Open Sans"/>
              </a:rPr>
              <a:t>+3163827384</a:t>
            </a:r>
          </a:p>
        </p:txBody>
      </p:sp>
      <p:sp>
        <p:nvSpPr>
          <p:cNvPr name="TextBox 13" id="13"/>
          <p:cNvSpPr txBox="true"/>
          <p:nvPr/>
        </p:nvSpPr>
        <p:spPr>
          <a:xfrm rot="0">
            <a:off x="4294057" y="7319387"/>
            <a:ext cx="2840700" cy="610980"/>
          </a:xfrm>
          <a:prstGeom prst="rect">
            <a:avLst/>
          </a:prstGeom>
        </p:spPr>
        <p:txBody>
          <a:bodyPr anchor="t" rtlCol="false" tIns="0" lIns="0" bIns="0" rIns="0">
            <a:spAutoFit/>
          </a:bodyPr>
          <a:lstStyle/>
          <a:p>
            <a:pPr algn="ctr">
              <a:lnSpc>
                <a:spcPts val="2548"/>
              </a:lnSpc>
            </a:pPr>
            <a:r>
              <a:rPr lang="en-US" sz="1820">
                <a:solidFill>
                  <a:srgbClr val="FFFFFF"/>
                </a:solidFill>
                <a:latin typeface="Open Sans"/>
              </a:rPr>
              <a:t>Projectstraat 1, Enschede, 7511 JX , NL</a:t>
            </a:r>
          </a:p>
        </p:txBody>
      </p:sp>
      <p:sp>
        <p:nvSpPr>
          <p:cNvPr name="TextBox 14" id="14"/>
          <p:cNvSpPr txBox="true"/>
          <p:nvPr/>
        </p:nvSpPr>
        <p:spPr>
          <a:xfrm rot="0">
            <a:off x="7943590" y="7342509"/>
            <a:ext cx="2949406" cy="296655"/>
          </a:xfrm>
          <a:prstGeom prst="rect">
            <a:avLst/>
          </a:prstGeom>
        </p:spPr>
        <p:txBody>
          <a:bodyPr anchor="t" rtlCol="false" tIns="0" lIns="0" bIns="0" rIns="0">
            <a:spAutoFit/>
          </a:bodyPr>
          <a:lstStyle/>
          <a:p>
            <a:pPr algn="ctr" marL="0" indent="0" lvl="0">
              <a:lnSpc>
                <a:spcPts val="2548"/>
              </a:lnSpc>
              <a:spcBef>
                <a:spcPct val="0"/>
              </a:spcBef>
            </a:pPr>
            <a:r>
              <a:rPr lang="en-US" sz="1820">
                <a:solidFill>
                  <a:srgbClr val="FFFFFF"/>
                </a:solidFill>
                <a:latin typeface="Open Sans"/>
              </a:rPr>
              <a:t>www.blitzdrive.com</a:t>
            </a:r>
          </a:p>
        </p:txBody>
      </p:sp>
      <p:sp>
        <p:nvSpPr>
          <p:cNvPr name="TextBox 15" id="15"/>
          <p:cNvSpPr txBox="true"/>
          <p:nvPr/>
        </p:nvSpPr>
        <p:spPr>
          <a:xfrm rot="0">
            <a:off x="3895083" y="2375670"/>
            <a:ext cx="11046422" cy="1485175"/>
          </a:xfrm>
          <a:prstGeom prst="rect">
            <a:avLst/>
          </a:prstGeom>
        </p:spPr>
        <p:txBody>
          <a:bodyPr anchor="t" rtlCol="false" tIns="0" lIns="0" bIns="0" rIns="0">
            <a:spAutoFit/>
          </a:bodyPr>
          <a:lstStyle/>
          <a:p>
            <a:pPr algn="ctr" marL="0" indent="0" lvl="0">
              <a:lnSpc>
                <a:spcPts val="11341"/>
              </a:lnSpc>
              <a:spcBef>
                <a:spcPct val="0"/>
              </a:spcBef>
            </a:pPr>
            <a:r>
              <a:rPr lang="en-US" sz="8860">
                <a:solidFill>
                  <a:srgbClr val="FAFAFB"/>
                </a:solidFill>
                <a:latin typeface="Poppins Ultra-Bold"/>
              </a:rPr>
              <a:t>THANK YOU!</a:t>
            </a:r>
          </a:p>
        </p:txBody>
      </p:sp>
      <p:sp>
        <p:nvSpPr>
          <p:cNvPr name="TextBox 16" id="16"/>
          <p:cNvSpPr txBox="true"/>
          <p:nvPr/>
        </p:nvSpPr>
        <p:spPr>
          <a:xfrm rot="0">
            <a:off x="17264469" y="9191625"/>
            <a:ext cx="4803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31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3">
              <a:alphaModFix amt="99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601428">
            <a:off x="13608070" y="5747183"/>
            <a:ext cx="7346250" cy="9079635"/>
          </a:xfrm>
          <a:custGeom>
            <a:avLst/>
            <a:gdLst/>
            <a:ahLst/>
            <a:cxnLst/>
            <a:rect r="r" b="b" t="t" l="l"/>
            <a:pathLst>
              <a:path h="9079635" w="7346250">
                <a:moveTo>
                  <a:pt x="0" y="0"/>
                </a:moveTo>
                <a:lnTo>
                  <a:pt x="7346250" y="0"/>
                </a:lnTo>
                <a:lnTo>
                  <a:pt x="7346250" y="9079634"/>
                </a:lnTo>
                <a:lnTo>
                  <a:pt x="0" y="9079634"/>
                </a:lnTo>
                <a:lnTo>
                  <a:pt x="0" y="0"/>
                </a:lnTo>
                <a:close/>
              </a:path>
            </a:pathLst>
          </a:custGeom>
          <a:blipFill>
            <a:blip r:embed="rId5">
              <a:alphaModFix amt="99000"/>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783794" y="1591121"/>
            <a:ext cx="8720413" cy="943685"/>
          </a:xfrm>
          <a:prstGeom prst="rect">
            <a:avLst/>
          </a:prstGeom>
        </p:spPr>
        <p:txBody>
          <a:bodyPr anchor="t" rtlCol="false" tIns="0" lIns="0" bIns="0" rIns="0">
            <a:spAutoFit/>
          </a:bodyPr>
          <a:lstStyle/>
          <a:p>
            <a:pPr algn="ctr" marL="0" indent="0" lvl="0">
              <a:lnSpc>
                <a:spcPts val="7143"/>
              </a:lnSpc>
              <a:spcBef>
                <a:spcPct val="0"/>
              </a:spcBef>
            </a:pPr>
            <a:r>
              <a:rPr lang="en-US" sz="5580">
                <a:solidFill>
                  <a:srgbClr val="292F33"/>
                </a:solidFill>
                <a:latin typeface="Poppins Ultra-Bold"/>
              </a:rPr>
              <a:t>PROJECT TIMELINE</a:t>
            </a:r>
          </a:p>
        </p:txBody>
      </p:sp>
      <p:sp>
        <p:nvSpPr>
          <p:cNvPr name="Freeform 5" id="5"/>
          <p:cNvSpPr/>
          <p:nvPr/>
        </p:nvSpPr>
        <p:spPr>
          <a:xfrm flipH="false" flipV="false" rot="0">
            <a:off x="14310913" y="-2766628"/>
            <a:ext cx="6276355" cy="6276355"/>
          </a:xfrm>
          <a:custGeom>
            <a:avLst/>
            <a:gdLst/>
            <a:ahLst/>
            <a:cxnLst/>
            <a:rect r="r" b="b" t="t" l="l"/>
            <a:pathLst>
              <a:path h="6276355" w="6276355">
                <a:moveTo>
                  <a:pt x="0" y="0"/>
                </a:moveTo>
                <a:lnTo>
                  <a:pt x="6276355" y="0"/>
                </a:lnTo>
                <a:lnTo>
                  <a:pt x="6276355" y="6276355"/>
                </a:lnTo>
                <a:lnTo>
                  <a:pt x="0" y="6276355"/>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5337" y="1009650"/>
            <a:ext cx="16233963" cy="908624"/>
            <a:chOff x="0" y="0"/>
            <a:chExt cx="21645284" cy="1211498"/>
          </a:xfrm>
        </p:grpSpPr>
        <p:sp>
          <p:nvSpPr>
            <p:cNvPr name="AutoShape 7" id="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8" id="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0" id="10"/>
          <p:cNvGrpSpPr/>
          <p:nvPr/>
        </p:nvGrpSpPr>
        <p:grpSpPr>
          <a:xfrm rot="0">
            <a:off x="2266218" y="4488033"/>
            <a:ext cx="2315269" cy="1286483"/>
            <a:chOff x="0" y="0"/>
            <a:chExt cx="4159440" cy="2311200"/>
          </a:xfrm>
        </p:grpSpPr>
        <p:sp>
          <p:nvSpPr>
            <p:cNvPr name="Freeform 11" id="11"/>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F75BC"/>
            </a:solidFill>
          </p:spPr>
        </p:sp>
      </p:grpSp>
      <p:grpSp>
        <p:nvGrpSpPr>
          <p:cNvPr name="Group 12" id="12"/>
          <p:cNvGrpSpPr/>
          <p:nvPr/>
        </p:nvGrpSpPr>
        <p:grpSpPr>
          <a:xfrm rot="0">
            <a:off x="2356793" y="4846325"/>
            <a:ext cx="1874418" cy="1875620"/>
            <a:chOff x="0" y="0"/>
            <a:chExt cx="3367440" cy="3369600"/>
          </a:xfrm>
        </p:grpSpPr>
        <p:sp>
          <p:nvSpPr>
            <p:cNvPr name="Freeform 13" id="13"/>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F75BC"/>
            </a:solidFill>
          </p:spPr>
        </p:sp>
      </p:grpSp>
      <p:grpSp>
        <p:nvGrpSpPr>
          <p:cNvPr name="Group 14" id="14"/>
          <p:cNvGrpSpPr/>
          <p:nvPr/>
        </p:nvGrpSpPr>
        <p:grpSpPr>
          <a:xfrm rot="0">
            <a:off x="4577879" y="4845122"/>
            <a:ext cx="1874818" cy="1873616"/>
            <a:chOff x="0" y="0"/>
            <a:chExt cx="3368160" cy="3366000"/>
          </a:xfrm>
        </p:grpSpPr>
        <p:sp>
          <p:nvSpPr>
            <p:cNvPr name="Freeform 15" id="15"/>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1C22E"/>
            </a:solidFill>
          </p:spPr>
        </p:sp>
      </p:grpSp>
      <p:grpSp>
        <p:nvGrpSpPr>
          <p:cNvPr name="Group 16" id="16"/>
          <p:cNvGrpSpPr/>
          <p:nvPr/>
        </p:nvGrpSpPr>
        <p:grpSpPr>
          <a:xfrm rot="0">
            <a:off x="4475281" y="5748065"/>
            <a:ext cx="2318875" cy="1284880"/>
            <a:chOff x="0" y="0"/>
            <a:chExt cx="4165920" cy="2308320"/>
          </a:xfrm>
        </p:grpSpPr>
        <p:sp>
          <p:nvSpPr>
            <p:cNvPr name="Freeform 17" id="17"/>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1C22E"/>
            </a:solidFill>
          </p:spPr>
        </p:sp>
      </p:grpSp>
      <p:grpSp>
        <p:nvGrpSpPr>
          <p:cNvPr name="Group 18" id="18"/>
          <p:cNvGrpSpPr/>
          <p:nvPr/>
        </p:nvGrpSpPr>
        <p:grpSpPr>
          <a:xfrm rot="0">
            <a:off x="6832554" y="4520674"/>
            <a:ext cx="2315269" cy="1286483"/>
            <a:chOff x="0" y="0"/>
            <a:chExt cx="4159440" cy="2311200"/>
          </a:xfrm>
        </p:grpSpPr>
        <p:sp>
          <p:nvSpPr>
            <p:cNvPr name="Freeform 19" id="19"/>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F75BC"/>
            </a:solidFill>
          </p:spPr>
        </p:sp>
      </p:grpSp>
      <p:grpSp>
        <p:nvGrpSpPr>
          <p:cNvPr name="Group 20" id="20"/>
          <p:cNvGrpSpPr/>
          <p:nvPr/>
        </p:nvGrpSpPr>
        <p:grpSpPr>
          <a:xfrm rot="0">
            <a:off x="6923129" y="4878966"/>
            <a:ext cx="1874418" cy="1875620"/>
            <a:chOff x="0" y="0"/>
            <a:chExt cx="3367440" cy="3369600"/>
          </a:xfrm>
        </p:grpSpPr>
        <p:sp>
          <p:nvSpPr>
            <p:cNvPr name="Freeform 21" id="21"/>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F75BC"/>
            </a:solidFill>
          </p:spPr>
        </p:sp>
      </p:grpSp>
      <p:grpSp>
        <p:nvGrpSpPr>
          <p:cNvPr name="Group 22" id="22"/>
          <p:cNvGrpSpPr/>
          <p:nvPr/>
        </p:nvGrpSpPr>
        <p:grpSpPr>
          <a:xfrm rot="0">
            <a:off x="9144216" y="4877763"/>
            <a:ext cx="1874818" cy="1873616"/>
            <a:chOff x="0" y="0"/>
            <a:chExt cx="3368160" cy="3366000"/>
          </a:xfrm>
        </p:grpSpPr>
        <p:sp>
          <p:nvSpPr>
            <p:cNvPr name="Freeform 23" id="23"/>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1C22E"/>
            </a:solidFill>
          </p:spPr>
        </p:sp>
      </p:grpSp>
      <p:grpSp>
        <p:nvGrpSpPr>
          <p:cNvPr name="Group 24" id="24"/>
          <p:cNvGrpSpPr/>
          <p:nvPr/>
        </p:nvGrpSpPr>
        <p:grpSpPr>
          <a:xfrm rot="0">
            <a:off x="9041618" y="5780706"/>
            <a:ext cx="2318875" cy="1284880"/>
            <a:chOff x="0" y="0"/>
            <a:chExt cx="4165920" cy="2308320"/>
          </a:xfrm>
        </p:grpSpPr>
        <p:sp>
          <p:nvSpPr>
            <p:cNvPr name="Freeform 25" id="25"/>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1C22E"/>
            </a:solidFill>
          </p:spPr>
        </p:sp>
      </p:grpSp>
      <p:grpSp>
        <p:nvGrpSpPr>
          <p:cNvPr name="Group 26" id="26"/>
          <p:cNvGrpSpPr/>
          <p:nvPr/>
        </p:nvGrpSpPr>
        <p:grpSpPr>
          <a:xfrm rot="0">
            <a:off x="11493843" y="4488033"/>
            <a:ext cx="2315269" cy="1286483"/>
            <a:chOff x="0" y="0"/>
            <a:chExt cx="4159440" cy="2311200"/>
          </a:xfrm>
        </p:grpSpPr>
        <p:sp>
          <p:nvSpPr>
            <p:cNvPr name="Freeform 27" id="27"/>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F75BC"/>
            </a:solidFill>
          </p:spPr>
        </p:sp>
      </p:grpSp>
      <p:grpSp>
        <p:nvGrpSpPr>
          <p:cNvPr name="Group 28" id="28"/>
          <p:cNvGrpSpPr/>
          <p:nvPr/>
        </p:nvGrpSpPr>
        <p:grpSpPr>
          <a:xfrm rot="0">
            <a:off x="11584418" y="4846325"/>
            <a:ext cx="1874418" cy="1875620"/>
            <a:chOff x="0" y="0"/>
            <a:chExt cx="3367440" cy="3369600"/>
          </a:xfrm>
        </p:grpSpPr>
        <p:sp>
          <p:nvSpPr>
            <p:cNvPr name="Freeform 29" id="29"/>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F75BC"/>
            </a:solidFill>
          </p:spPr>
        </p:sp>
      </p:grpSp>
      <p:grpSp>
        <p:nvGrpSpPr>
          <p:cNvPr name="Group 30" id="30"/>
          <p:cNvGrpSpPr/>
          <p:nvPr/>
        </p:nvGrpSpPr>
        <p:grpSpPr>
          <a:xfrm rot="0">
            <a:off x="13805505" y="4845122"/>
            <a:ext cx="1874818" cy="1873616"/>
            <a:chOff x="0" y="0"/>
            <a:chExt cx="3368160" cy="3366000"/>
          </a:xfrm>
        </p:grpSpPr>
        <p:sp>
          <p:nvSpPr>
            <p:cNvPr name="Freeform 31" id="31"/>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1C22E"/>
            </a:solidFill>
          </p:spPr>
        </p:sp>
      </p:grpSp>
      <p:grpSp>
        <p:nvGrpSpPr>
          <p:cNvPr name="Group 32" id="32"/>
          <p:cNvGrpSpPr/>
          <p:nvPr/>
        </p:nvGrpSpPr>
        <p:grpSpPr>
          <a:xfrm rot="0">
            <a:off x="13702907" y="5748065"/>
            <a:ext cx="2318875" cy="1284880"/>
            <a:chOff x="0" y="0"/>
            <a:chExt cx="4165920" cy="2308320"/>
          </a:xfrm>
        </p:grpSpPr>
        <p:sp>
          <p:nvSpPr>
            <p:cNvPr name="Freeform 33" id="33"/>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F1C22E"/>
            </a:solidFill>
          </p:spPr>
        </p:sp>
      </p:grpSp>
      <p:sp>
        <p:nvSpPr>
          <p:cNvPr name="Freeform 34" id="34"/>
          <p:cNvSpPr/>
          <p:nvPr/>
        </p:nvSpPr>
        <p:spPr>
          <a:xfrm flipH="false" flipV="false" rot="0">
            <a:off x="2856147" y="5164967"/>
            <a:ext cx="875708" cy="1166197"/>
          </a:xfrm>
          <a:custGeom>
            <a:avLst/>
            <a:gdLst/>
            <a:ahLst/>
            <a:cxnLst/>
            <a:rect r="r" b="b" t="t" l="l"/>
            <a:pathLst>
              <a:path h="1166197" w="875708">
                <a:moveTo>
                  <a:pt x="0" y="0"/>
                </a:moveTo>
                <a:lnTo>
                  <a:pt x="875708" y="0"/>
                </a:lnTo>
                <a:lnTo>
                  <a:pt x="875708" y="1166197"/>
                </a:lnTo>
                <a:lnTo>
                  <a:pt x="0" y="11661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5085202" y="5276855"/>
            <a:ext cx="860173" cy="942421"/>
          </a:xfrm>
          <a:custGeom>
            <a:avLst/>
            <a:gdLst/>
            <a:ahLst/>
            <a:cxnLst/>
            <a:rect r="r" b="b" t="t" l="l"/>
            <a:pathLst>
              <a:path h="942421" w="860173">
                <a:moveTo>
                  <a:pt x="0" y="0"/>
                </a:moveTo>
                <a:lnTo>
                  <a:pt x="860173" y="0"/>
                </a:lnTo>
                <a:lnTo>
                  <a:pt x="860173" y="942421"/>
                </a:lnTo>
                <a:lnTo>
                  <a:pt x="0" y="9424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12079659" y="5330642"/>
            <a:ext cx="857526" cy="1059863"/>
          </a:xfrm>
          <a:custGeom>
            <a:avLst/>
            <a:gdLst/>
            <a:ahLst/>
            <a:cxnLst/>
            <a:rect r="r" b="b" t="t" l="l"/>
            <a:pathLst>
              <a:path h="1059863" w="857526">
                <a:moveTo>
                  <a:pt x="0" y="0"/>
                </a:moveTo>
                <a:lnTo>
                  <a:pt x="857526" y="0"/>
                </a:lnTo>
                <a:lnTo>
                  <a:pt x="857526" y="1059863"/>
                </a:lnTo>
                <a:lnTo>
                  <a:pt x="0" y="105986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7" id="37"/>
          <p:cNvSpPr/>
          <p:nvPr/>
        </p:nvSpPr>
        <p:spPr>
          <a:xfrm flipH="false" flipV="false" rot="0">
            <a:off x="7451683" y="5295209"/>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8" id="38"/>
          <p:cNvSpPr/>
          <p:nvPr/>
        </p:nvSpPr>
        <p:spPr>
          <a:xfrm flipH="false" flipV="false" rot="0">
            <a:off x="9639714" y="5325563"/>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9" id="39"/>
          <p:cNvSpPr/>
          <p:nvPr/>
        </p:nvSpPr>
        <p:spPr>
          <a:xfrm flipH="false" flipV="false" rot="0">
            <a:off x="14271011" y="5211851"/>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0" id="40"/>
          <p:cNvSpPr txBox="true"/>
          <p:nvPr/>
        </p:nvSpPr>
        <p:spPr>
          <a:xfrm rot="0">
            <a:off x="2808692" y="6994845"/>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2E486C"/>
                </a:solidFill>
                <a:latin typeface="Open Sans Bold"/>
              </a:rPr>
              <a:t>01</a:t>
            </a:r>
          </a:p>
        </p:txBody>
      </p:sp>
      <p:sp>
        <p:nvSpPr>
          <p:cNvPr name="TextBox 41" id="41"/>
          <p:cNvSpPr txBox="true"/>
          <p:nvPr/>
        </p:nvSpPr>
        <p:spPr>
          <a:xfrm rot="0">
            <a:off x="2367025" y="7383506"/>
            <a:ext cx="1895495" cy="12344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2E486C"/>
                </a:solidFill>
                <a:latin typeface="Open Sans Bold"/>
              </a:rPr>
              <a:t>Gather ideas and brainstorm</a:t>
            </a:r>
          </a:p>
        </p:txBody>
      </p:sp>
      <p:sp>
        <p:nvSpPr>
          <p:cNvPr name="TextBox 42" id="42"/>
          <p:cNvSpPr txBox="true"/>
          <p:nvPr/>
        </p:nvSpPr>
        <p:spPr>
          <a:xfrm rot="0">
            <a:off x="5047997" y="3148021"/>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735239"/>
                </a:solidFill>
                <a:latin typeface="Open Sans Bold"/>
              </a:rPr>
              <a:t>02</a:t>
            </a:r>
          </a:p>
        </p:txBody>
      </p:sp>
      <p:sp>
        <p:nvSpPr>
          <p:cNvPr name="TextBox 43" id="43"/>
          <p:cNvSpPr txBox="true"/>
          <p:nvPr/>
        </p:nvSpPr>
        <p:spPr>
          <a:xfrm rot="0">
            <a:off x="4581486" y="3767972"/>
            <a:ext cx="1910854" cy="8153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735239"/>
                </a:solidFill>
                <a:latin typeface="Open Sans Bold"/>
              </a:rPr>
              <a:t>Create a project plan</a:t>
            </a:r>
          </a:p>
        </p:txBody>
      </p:sp>
      <p:sp>
        <p:nvSpPr>
          <p:cNvPr name="TextBox 44" id="44"/>
          <p:cNvSpPr txBox="true"/>
          <p:nvPr/>
        </p:nvSpPr>
        <p:spPr>
          <a:xfrm rot="0">
            <a:off x="7375028" y="6994845"/>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2E486C"/>
                </a:solidFill>
                <a:latin typeface="Open Sans Bold"/>
              </a:rPr>
              <a:t>03</a:t>
            </a:r>
          </a:p>
        </p:txBody>
      </p:sp>
      <p:sp>
        <p:nvSpPr>
          <p:cNvPr name="TextBox 45" id="45"/>
          <p:cNvSpPr txBox="true"/>
          <p:nvPr/>
        </p:nvSpPr>
        <p:spPr>
          <a:xfrm rot="0">
            <a:off x="6640486" y="7352985"/>
            <a:ext cx="2439703" cy="16535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2E486C"/>
                </a:solidFill>
                <a:latin typeface="Open Sans Bold"/>
              </a:rPr>
              <a:t>Create the designs (Functional and Technical)</a:t>
            </a:r>
          </a:p>
        </p:txBody>
      </p:sp>
      <p:sp>
        <p:nvSpPr>
          <p:cNvPr name="TextBox 46" id="46"/>
          <p:cNvSpPr txBox="true"/>
          <p:nvPr/>
        </p:nvSpPr>
        <p:spPr>
          <a:xfrm rot="0">
            <a:off x="9649624" y="3148021"/>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735239"/>
                </a:solidFill>
                <a:latin typeface="Open Sans Bold"/>
              </a:rPr>
              <a:t>04</a:t>
            </a:r>
          </a:p>
        </p:txBody>
      </p:sp>
      <p:sp>
        <p:nvSpPr>
          <p:cNvPr name="TextBox 47" id="47"/>
          <p:cNvSpPr txBox="true"/>
          <p:nvPr/>
        </p:nvSpPr>
        <p:spPr>
          <a:xfrm rot="0">
            <a:off x="9080676" y="3784292"/>
            <a:ext cx="2108515" cy="8153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735239"/>
                </a:solidFill>
                <a:latin typeface="Open Sans Bold"/>
              </a:rPr>
              <a:t>Assemble the components</a:t>
            </a:r>
          </a:p>
        </p:txBody>
      </p:sp>
      <p:sp>
        <p:nvSpPr>
          <p:cNvPr name="TextBox 48" id="48"/>
          <p:cNvSpPr txBox="true"/>
          <p:nvPr/>
        </p:nvSpPr>
        <p:spPr>
          <a:xfrm rot="0">
            <a:off x="12089626" y="6833155"/>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2E486C"/>
                </a:solidFill>
                <a:latin typeface="Open Sans Bold"/>
              </a:rPr>
              <a:t>05</a:t>
            </a:r>
          </a:p>
        </p:txBody>
      </p:sp>
      <p:sp>
        <p:nvSpPr>
          <p:cNvPr name="TextBox 49" id="49"/>
          <p:cNvSpPr txBox="true"/>
          <p:nvPr/>
        </p:nvSpPr>
        <p:spPr>
          <a:xfrm rot="0">
            <a:off x="11562838" y="7221816"/>
            <a:ext cx="2024196" cy="16535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2E486C"/>
                </a:solidFill>
                <a:latin typeface="Open Sans Bold"/>
              </a:rPr>
              <a:t>Integrate the code and the breadboard connection</a:t>
            </a:r>
          </a:p>
        </p:txBody>
      </p:sp>
      <p:sp>
        <p:nvSpPr>
          <p:cNvPr name="TextBox 50" id="50"/>
          <p:cNvSpPr txBox="true"/>
          <p:nvPr/>
        </p:nvSpPr>
        <p:spPr>
          <a:xfrm rot="0">
            <a:off x="14310913" y="3165403"/>
            <a:ext cx="970619" cy="396240"/>
          </a:xfrm>
          <a:prstGeom prst="rect">
            <a:avLst/>
          </a:prstGeom>
        </p:spPr>
        <p:txBody>
          <a:bodyPr anchor="t" rtlCol="false" tIns="0" lIns="0" bIns="0" rIns="0">
            <a:spAutoFit/>
          </a:bodyPr>
          <a:lstStyle/>
          <a:p>
            <a:pPr algn="ctr">
              <a:lnSpc>
                <a:spcPts val="3359"/>
              </a:lnSpc>
              <a:spcBef>
                <a:spcPct val="0"/>
              </a:spcBef>
            </a:pPr>
            <a:r>
              <a:rPr lang="en-US" sz="2399">
                <a:solidFill>
                  <a:srgbClr val="735239"/>
                </a:solidFill>
                <a:latin typeface="Open Sans Bold"/>
              </a:rPr>
              <a:t>06</a:t>
            </a:r>
          </a:p>
        </p:txBody>
      </p:sp>
      <p:sp>
        <p:nvSpPr>
          <p:cNvPr name="TextBox 51" id="51"/>
          <p:cNvSpPr txBox="true"/>
          <p:nvPr/>
        </p:nvSpPr>
        <p:spPr>
          <a:xfrm rot="0">
            <a:off x="13200900" y="3977522"/>
            <a:ext cx="3190645"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735239"/>
                </a:solidFill>
                <a:latin typeface="Open Sans Bold"/>
              </a:rPr>
              <a:t>Finish the car </a:t>
            </a:r>
          </a:p>
        </p:txBody>
      </p:sp>
      <p:sp>
        <p:nvSpPr>
          <p:cNvPr name="Freeform 52" id="52"/>
          <p:cNvSpPr/>
          <p:nvPr/>
        </p:nvSpPr>
        <p:spPr>
          <a:xfrm flipH="false" flipV="false" rot="0">
            <a:off x="-3138178" y="771436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25">
              <a:alphaModFix amt="51000"/>
              <a:extLst>
                <a:ext uri="{96DAC541-7B7A-43D3-8B79-37D633B846F1}">
                  <asvg:svgBlip xmlns:asvg="http://schemas.microsoft.com/office/drawing/2016/SVG/main" r:embed="rId26"/>
                </a:ext>
              </a:extLst>
            </a:blip>
            <a:stretch>
              <a:fillRect l="0" t="0" r="0" b="0"/>
            </a:stretch>
          </a:blipFill>
        </p:spPr>
      </p:sp>
      <p:sp>
        <p:nvSpPr>
          <p:cNvPr name="TextBox 53" id="53"/>
          <p:cNvSpPr txBox="true"/>
          <p:nvPr/>
        </p:nvSpPr>
        <p:spPr>
          <a:xfrm rot="0">
            <a:off x="17281195" y="9191625"/>
            <a:ext cx="26122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4</a:t>
            </a:r>
          </a:p>
        </p:txBody>
      </p:sp>
    </p:spTree>
  </p:cSld>
  <p:clrMapOvr>
    <a:masterClrMapping/>
  </p:clrMapOvr>
  <p:transition spd="fast">
    <p:wipe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3220800">
            <a:off x="11581250" y="3266170"/>
            <a:ext cx="3743081" cy="2204981"/>
            <a:chOff x="0" y="0"/>
            <a:chExt cx="4101840" cy="2416320"/>
          </a:xfrm>
        </p:grpSpPr>
        <p:sp>
          <p:nvSpPr>
            <p:cNvPr name="Freeform 3" id="3"/>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F1C22E"/>
            </a:solidFill>
          </p:spPr>
        </p:sp>
      </p:grpSp>
      <p:grpSp>
        <p:nvGrpSpPr>
          <p:cNvPr name="Group 4" id="4"/>
          <p:cNvGrpSpPr/>
          <p:nvPr/>
        </p:nvGrpSpPr>
        <p:grpSpPr>
          <a:xfrm rot="8620800">
            <a:off x="12886762" y="5038171"/>
            <a:ext cx="3746366" cy="2204981"/>
            <a:chOff x="0" y="0"/>
            <a:chExt cx="4105440" cy="2416320"/>
          </a:xfrm>
        </p:grpSpPr>
        <p:sp>
          <p:nvSpPr>
            <p:cNvPr name="Freeform 5" id="5"/>
            <p:cNvSpPr/>
            <p:nvPr/>
          </p:nvSpPr>
          <p:spPr>
            <a:xfrm flipH="false" flipV="false" rot="0">
              <a:off x="0" y="0"/>
              <a:ext cx="4105402" cy="2416302"/>
            </a:xfrm>
            <a:custGeom>
              <a:avLst/>
              <a:gdLst/>
              <a:ahLst/>
              <a:cxnLst/>
              <a:rect r="r" b="b" t="t" l="l"/>
              <a:pathLst>
                <a:path h="2416302" w="4105402">
                  <a:moveTo>
                    <a:pt x="838073" y="2416302"/>
                  </a:moveTo>
                  <a:cubicBezTo>
                    <a:pt x="805053" y="2194433"/>
                    <a:pt x="772160" y="1982089"/>
                    <a:pt x="743966" y="1765046"/>
                  </a:cubicBezTo>
                  <a:cubicBezTo>
                    <a:pt x="729869" y="1675384"/>
                    <a:pt x="729869" y="1585722"/>
                    <a:pt x="720471" y="1496060"/>
                  </a:cubicBezTo>
                  <a:cubicBezTo>
                    <a:pt x="720471" y="1481963"/>
                    <a:pt x="711073" y="1463040"/>
                    <a:pt x="696976" y="1458341"/>
                  </a:cubicBezTo>
                  <a:cubicBezTo>
                    <a:pt x="692277" y="1453642"/>
                    <a:pt x="668782" y="1463040"/>
                    <a:pt x="659257" y="1472438"/>
                  </a:cubicBezTo>
                  <a:cubicBezTo>
                    <a:pt x="536829" y="1590421"/>
                    <a:pt x="367411" y="1618742"/>
                    <a:pt x="221361" y="1543177"/>
                  </a:cubicBezTo>
                  <a:cubicBezTo>
                    <a:pt x="80010" y="1467739"/>
                    <a:pt x="0" y="1312037"/>
                    <a:pt x="23495" y="1160907"/>
                  </a:cubicBezTo>
                  <a:cubicBezTo>
                    <a:pt x="47117" y="995807"/>
                    <a:pt x="164846" y="868426"/>
                    <a:pt x="334264" y="840105"/>
                  </a:cubicBezTo>
                  <a:cubicBezTo>
                    <a:pt x="451993" y="816483"/>
                    <a:pt x="560197" y="854202"/>
                    <a:pt x="654431" y="939165"/>
                  </a:cubicBezTo>
                  <a:cubicBezTo>
                    <a:pt x="663829" y="948563"/>
                    <a:pt x="682625" y="953262"/>
                    <a:pt x="701548" y="962787"/>
                  </a:cubicBezTo>
                  <a:cubicBezTo>
                    <a:pt x="706247" y="943864"/>
                    <a:pt x="720344" y="929767"/>
                    <a:pt x="725043" y="910844"/>
                  </a:cubicBezTo>
                  <a:cubicBezTo>
                    <a:pt x="739140" y="613537"/>
                    <a:pt x="776859" y="316230"/>
                    <a:pt x="842772" y="28321"/>
                  </a:cubicBezTo>
                  <a:cubicBezTo>
                    <a:pt x="842772" y="18923"/>
                    <a:pt x="847471" y="14224"/>
                    <a:pt x="847471" y="0"/>
                  </a:cubicBezTo>
                  <a:cubicBezTo>
                    <a:pt x="913384" y="14097"/>
                    <a:pt x="974598" y="28321"/>
                    <a:pt x="1040511" y="37719"/>
                  </a:cubicBezTo>
                  <a:cubicBezTo>
                    <a:pt x="1280668" y="66040"/>
                    <a:pt x="1520698" y="94361"/>
                    <a:pt x="1760855" y="127381"/>
                  </a:cubicBezTo>
                  <a:cubicBezTo>
                    <a:pt x="1774952" y="127381"/>
                    <a:pt x="1793875" y="141478"/>
                    <a:pt x="1807972" y="146304"/>
                  </a:cubicBezTo>
                  <a:cubicBezTo>
                    <a:pt x="1803273" y="160401"/>
                    <a:pt x="1798574" y="179324"/>
                    <a:pt x="1789176" y="193548"/>
                  </a:cubicBezTo>
                  <a:cubicBezTo>
                    <a:pt x="1676146" y="311531"/>
                    <a:pt x="1647952" y="481457"/>
                    <a:pt x="1718564" y="623062"/>
                  </a:cubicBezTo>
                  <a:cubicBezTo>
                    <a:pt x="1793875" y="769366"/>
                    <a:pt x="1944497" y="844931"/>
                    <a:pt x="2109343" y="826008"/>
                  </a:cubicBezTo>
                  <a:cubicBezTo>
                    <a:pt x="2259965" y="802386"/>
                    <a:pt x="2387092" y="684403"/>
                    <a:pt x="2420112" y="524002"/>
                  </a:cubicBezTo>
                  <a:cubicBezTo>
                    <a:pt x="2443607" y="396621"/>
                    <a:pt x="2406015" y="283337"/>
                    <a:pt x="2311781" y="184150"/>
                  </a:cubicBezTo>
                  <a:cubicBezTo>
                    <a:pt x="2302383" y="174752"/>
                    <a:pt x="2292985" y="155829"/>
                    <a:pt x="2297684" y="151130"/>
                  </a:cubicBezTo>
                  <a:cubicBezTo>
                    <a:pt x="2302383" y="137033"/>
                    <a:pt x="2321179" y="127508"/>
                    <a:pt x="2335403" y="127508"/>
                  </a:cubicBezTo>
                  <a:cubicBezTo>
                    <a:pt x="2486025" y="108585"/>
                    <a:pt x="2641473" y="99187"/>
                    <a:pt x="2792095" y="80264"/>
                  </a:cubicBezTo>
                  <a:cubicBezTo>
                    <a:pt x="2947416" y="61341"/>
                    <a:pt x="3098165" y="33020"/>
                    <a:pt x="3253486" y="4699"/>
                  </a:cubicBezTo>
                  <a:cubicBezTo>
                    <a:pt x="3262884" y="37719"/>
                    <a:pt x="3272282" y="75438"/>
                    <a:pt x="3281680" y="117983"/>
                  </a:cubicBezTo>
                  <a:cubicBezTo>
                    <a:pt x="3333496" y="382270"/>
                    <a:pt x="3371088" y="651256"/>
                    <a:pt x="3385312" y="924941"/>
                  </a:cubicBezTo>
                  <a:cubicBezTo>
                    <a:pt x="3385312" y="934339"/>
                    <a:pt x="3394710" y="957961"/>
                    <a:pt x="3404108" y="957961"/>
                  </a:cubicBezTo>
                  <a:cubicBezTo>
                    <a:pt x="3413506" y="962660"/>
                    <a:pt x="3432302" y="953262"/>
                    <a:pt x="3446526" y="943864"/>
                  </a:cubicBezTo>
                  <a:cubicBezTo>
                    <a:pt x="3559556" y="839978"/>
                    <a:pt x="3691382" y="802259"/>
                    <a:pt x="3842004" y="858901"/>
                  </a:cubicBezTo>
                  <a:cubicBezTo>
                    <a:pt x="3987800" y="910844"/>
                    <a:pt x="4067810" y="1028827"/>
                    <a:pt x="4086606" y="1184529"/>
                  </a:cubicBezTo>
                  <a:cubicBezTo>
                    <a:pt x="4105402" y="1368552"/>
                    <a:pt x="3950081" y="1557401"/>
                    <a:pt x="3761740" y="1576197"/>
                  </a:cubicBezTo>
                  <a:cubicBezTo>
                    <a:pt x="3639312" y="1595120"/>
                    <a:pt x="3535807" y="1557274"/>
                    <a:pt x="3446272" y="1472311"/>
                  </a:cubicBezTo>
                  <a:cubicBezTo>
                    <a:pt x="3436874" y="1462913"/>
                    <a:pt x="3413252" y="1453388"/>
                    <a:pt x="3403854" y="1458214"/>
                  </a:cubicBezTo>
                  <a:cubicBezTo>
                    <a:pt x="3389757" y="1462913"/>
                    <a:pt x="3385058" y="1486535"/>
                    <a:pt x="3380359" y="1500632"/>
                  </a:cubicBezTo>
                  <a:cubicBezTo>
                    <a:pt x="3366262" y="1797939"/>
                    <a:pt x="3323844" y="2095246"/>
                    <a:pt x="3262630" y="2387854"/>
                  </a:cubicBezTo>
                  <a:cubicBezTo>
                    <a:pt x="3262630" y="2397252"/>
                    <a:pt x="3257931" y="2401951"/>
                    <a:pt x="3253232" y="2416175"/>
                  </a:cubicBezTo>
                  <a:cubicBezTo>
                    <a:pt x="3173222" y="2402078"/>
                    <a:pt x="3097911" y="2383155"/>
                    <a:pt x="3017774" y="2373757"/>
                  </a:cubicBezTo>
                  <a:cubicBezTo>
                    <a:pt x="2796540" y="2345436"/>
                    <a:pt x="2570480" y="2317115"/>
                    <a:pt x="2344547" y="2293493"/>
                  </a:cubicBezTo>
                  <a:cubicBezTo>
                    <a:pt x="2330450" y="2288794"/>
                    <a:pt x="2311527" y="2279396"/>
                    <a:pt x="2297430" y="2269871"/>
                  </a:cubicBezTo>
                  <a:cubicBezTo>
                    <a:pt x="2302129" y="2255774"/>
                    <a:pt x="2306828" y="2236851"/>
                    <a:pt x="2316226" y="2222627"/>
                  </a:cubicBezTo>
                  <a:cubicBezTo>
                    <a:pt x="2462149" y="2071624"/>
                    <a:pt x="2462149" y="1840357"/>
                    <a:pt x="2316226" y="1698752"/>
                  </a:cubicBezTo>
                  <a:cubicBezTo>
                    <a:pt x="2170303" y="1552448"/>
                    <a:pt x="1934845" y="1552448"/>
                    <a:pt x="1788922" y="1698752"/>
                  </a:cubicBezTo>
                  <a:cubicBezTo>
                    <a:pt x="1642999" y="1845056"/>
                    <a:pt x="1642999" y="2071624"/>
                    <a:pt x="1788922" y="2222627"/>
                  </a:cubicBezTo>
                  <a:cubicBezTo>
                    <a:pt x="1798320" y="2236724"/>
                    <a:pt x="1807718" y="2255647"/>
                    <a:pt x="1807718" y="2269871"/>
                  </a:cubicBezTo>
                  <a:cubicBezTo>
                    <a:pt x="1807718" y="2279269"/>
                    <a:pt x="1779524" y="2288794"/>
                    <a:pt x="1765300" y="2293493"/>
                  </a:cubicBezTo>
                  <a:cubicBezTo>
                    <a:pt x="1473454" y="2307590"/>
                    <a:pt x="1181481" y="2345436"/>
                    <a:pt x="889635" y="2411476"/>
                  </a:cubicBezTo>
                  <a:cubicBezTo>
                    <a:pt x="880237" y="2411476"/>
                    <a:pt x="866140" y="2411476"/>
                    <a:pt x="837819" y="2416175"/>
                  </a:cubicBezTo>
                  <a:close/>
                </a:path>
              </a:pathLst>
            </a:custGeom>
            <a:solidFill>
              <a:srgbClr val="0F75BC"/>
            </a:solidFill>
          </p:spPr>
        </p:sp>
      </p:grpSp>
      <p:grpSp>
        <p:nvGrpSpPr>
          <p:cNvPr name="Group 6" id="6"/>
          <p:cNvGrpSpPr/>
          <p:nvPr/>
        </p:nvGrpSpPr>
        <p:grpSpPr>
          <a:xfrm rot="3220800">
            <a:off x="11117390" y="6341055"/>
            <a:ext cx="3743738" cy="2204981"/>
            <a:chOff x="0" y="0"/>
            <a:chExt cx="4102560" cy="2416320"/>
          </a:xfrm>
        </p:grpSpPr>
        <p:sp>
          <p:nvSpPr>
            <p:cNvPr name="Freeform 7" id="7"/>
            <p:cNvSpPr/>
            <p:nvPr/>
          </p:nvSpPr>
          <p:spPr>
            <a:xfrm flipH="false" flipV="false" rot="0">
              <a:off x="0" y="0"/>
              <a:ext cx="4102354" cy="2416302"/>
            </a:xfrm>
            <a:custGeom>
              <a:avLst/>
              <a:gdLst/>
              <a:ahLst/>
              <a:cxnLst/>
              <a:rect r="r" b="b" t="t" l="l"/>
              <a:pathLst>
                <a:path h="2416302" w="4102354">
                  <a:moveTo>
                    <a:pt x="837438" y="2416302"/>
                  </a:moveTo>
                  <a:cubicBezTo>
                    <a:pt x="804545" y="2194433"/>
                    <a:pt x="771525" y="1982089"/>
                    <a:pt x="743331" y="1765046"/>
                  </a:cubicBezTo>
                  <a:cubicBezTo>
                    <a:pt x="729234" y="1675384"/>
                    <a:pt x="729234" y="1585722"/>
                    <a:pt x="719836" y="1496060"/>
                  </a:cubicBezTo>
                  <a:cubicBezTo>
                    <a:pt x="719836" y="1481963"/>
                    <a:pt x="710438" y="1463040"/>
                    <a:pt x="696341" y="1458341"/>
                  </a:cubicBezTo>
                  <a:cubicBezTo>
                    <a:pt x="691642" y="1453642"/>
                    <a:pt x="668147" y="1463040"/>
                    <a:pt x="658749" y="1472438"/>
                  </a:cubicBezTo>
                  <a:cubicBezTo>
                    <a:pt x="536448" y="1590421"/>
                    <a:pt x="367030" y="1618742"/>
                    <a:pt x="221234" y="1543177"/>
                  </a:cubicBezTo>
                  <a:cubicBezTo>
                    <a:pt x="80010" y="1467739"/>
                    <a:pt x="0" y="1312037"/>
                    <a:pt x="23495" y="1160907"/>
                  </a:cubicBezTo>
                  <a:cubicBezTo>
                    <a:pt x="46990" y="995807"/>
                    <a:pt x="164719"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555" y="94361"/>
                    <a:pt x="1759458" y="127381"/>
                  </a:cubicBezTo>
                  <a:cubicBezTo>
                    <a:pt x="1773555" y="127381"/>
                    <a:pt x="1792351" y="141478"/>
                    <a:pt x="1806448" y="146304"/>
                  </a:cubicBezTo>
                  <a:cubicBezTo>
                    <a:pt x="1801749" y="160401"/>
                    <a:pt x="1797050" y="179324"/>
                    <a:pt x="1787652" y="193548"/>
                  </a:cubicBezTo>
                  <a:cubicBezTo>
                    <a:pt x="1674749" y="311531"/>
                    <a:pt x="1646555" y="481457"/>
                    <a:pt x="1717040" y="623062"/>
                  </a:cubicBezTo>
                  <a:cubicBezTo>
                    <a:pt x="1792351" y="769366"/>
                    <a:pt x="1942846" y="844931"/>
                    <a:pt x="2107565" y="826008"/>
                  </a:cubicBezTo>
                  <a:cubicBezTo>
                    <a:pt x="2258060" y="802386"/>
                    <a:pt x="2385187" y="684403"/>
                    <a:pt x="2418080" y="524002"/>
                  </a:cubicBezTo>
                  <a:cubicBezTo>
                    <a:pt x="2441575" y="396621"/>
                    <a:pt x="2403983" y="283337"/>
                    <a:pt x="2309876" y="184150"/>
                  </a:cubicBezTo>
                  <a:cubicBezTo>
                    <a:pt x="2300478" y="174752"/>
                    <a:pt x="2291080" y="155829"/>
                    <a:pt x="2295779" y="151130"/>
                  </a:cubicBezTo>
                  <a:cubicBezTo>
                    <a:pt x="2300478" y="137033"/>
                    <a:pt x="2319274" y="127508"/>
                    <a:pt x="2333371" y="127508"/>
                  </a:cubicBezTo>
                  <a:cubicBezTo>
                    <a:pt x="2483866" y="108585"/>
                    <a:pt x="2639187" y="99187"/>
                    <a:pt x="2789682" y="80264"/>
                  </a:cubicBezTo>
                  <a:cubicBezTo>
                    <a:pt x="2945130" y="61341"/>
                    <a:pt x="3095752" y="33020"/>
                    <a:pt x="3250946" y="4699"/>
                  </a:cubicBezTo>
                  <a:cubicBezTo>
                    <a:pt x="3260344" y="37719"/>
                    <a:pt x="3269742" y="75438"/>
                    <a:pt x="3279140" y="117983"/>
                  </a:cubicBezTo>
                  <a:cubicBezTo>
                    <a:pt x="3330829" y="382270"/>
                    <a:pt x="3368548" y="651256"/>
                    <a:pt x="3382645" y="924941"/>
                  </a:cubicBezTo>
                  <a:cubicBezTo>
                    <a:pt x="3382645" y="934339"/>
                    <a:pt x="3392043" y="957961"/>
                    <a:pt x="3401441" y="957961"/>
                  </a:cubicBezTo>
                  <a:cubicBezTo>
                    <a:pt x="3410839" y="962660"/>
                    <a:pt x="3429635" y="953262"/>
                    <a:pt x="3443732" y="943864"/>
                  </a:cubicBezTo>
                  <a:cubicBezTo>
                    <a:pt x="3556635" y="839978"/>
                    <a:pt x="3688334" y="802259"/>
                    <a:pt x="3838956" y="858901"/>
                  </a:cubicBezTo>
                  <a:cubicBezTo>
                    <a:pt x="3984752" y="910844"/>
                    <a:pt x="4064762" y="1028827"/>
                    <a:pt x="4083558" y="1184529"/>
                  </a:cubicBezTo>
                  <a:cubicBezTo>
                    <a:pt x="4102354" y="1368552"/>
                    <a:pt x="3947160" y="1557401"/>
                    <a:pt x="3758946" y="1576197"/>
                  </a:cubicBezTo>
                  <a:cubicBezTo>
                    <a:pt x="3636645" y="1595120"/>
                    <a:pt x="3533140" y="1557274"/>
                    <a:pt x="3443732" y="1472311"/>
                  </a:cubicBezTo>
                  <a:cubicBezTo>
                    <a:pt x="3434334" y="1462913"/>
                    <a:pt x="3410839" y="1453388"/>
                    <a:pt x="3401441" y="1458214"/>
                  </a:cubicBezTo>
                  <a:cubicBezTo>
                    <a:pt x="3387344" y="1462913"/>
                    <a:pt x="3382645" y="1486535"/>
                    <a:pt x="3377946" y="1500632"/>
                  </a:cubicBezTo>
                  <a:cubicBezTo>
                    <a:pt x="3363849" y="1797939"/>
                    <a:pt x="3321431" y="2095246"/>
                    <a:pt x="3260344" y="2387854"/>
                  </a:cubicBezTo>
                  <a:cubicBezTo>
                    <a:pt x="3260344" y="2397252"/>
                    <a:pt x="3255645" y="2401951"/>
                    <a:pt x="3250946" y="2416175"/>
                  </a:cubicBezTo>
                  <a:cubicBezTo>
                    <a:pt x="3170936" y="2402078"/>
                    <a:pt x="3095752" y="2383155"/>
                    <a:pt x="3015742" y="2373757"/>
                  </a:cubicBezTo>
                  <a:cubicBezTo>
                    <a:pt x="2794635" y="2345436"/>
                    <a:pt x="2568829" y="2317115"/>
                    <a:pt x="2343023" y="2293493"/>
                  </a:cubicBezTo>
                  <a:cubicBezTo>
                    <a:pt x="2328926" y="2288794"/>
                    <a:pt x="2310130" y="2279396"/>
                    <a:pt x="2296033" y="2269871"/>
                  </a:cubicBezTo>
                  <a:cubicBezTo>
                    <a:pt x="2300732" y="2255774"/>
                    <a:pt x="2305431" y="2236851"/>
                    <a:pt x="2314829" y="2222627"/>
                  </a:cubicBezTo>
                  <a:cubicBezTo>
                    <a:pt x="2460625" y="2071624"/>
                    <a:pt x="2460625" y="1840357"/>
                    <a:pt x="2314829" y="1698752"/>
                  </a:cubicBezTo>
                  <a:cubicBezTo>
                    <a:pt x="2169033" y="1552448"/>
                    <a:pt x="1933702" y="1552448"/>
                    <a:pt x="1787906" y="1698752"/>
                  </a:cubicBezTo>
                  <a:cubicBezTo>
                    <a:pt x="1642110" y="1845056"/>
                    <a:pt x="1642110" y="2071624"/>
                    <a:pt x="1787906" y="2222627"/>
                  </a:cubicBezTo>
                  <a:cubicBezTo>
                    <a:pt x="1797304" y="2236724"/>
                    <a:pt x="1806702" y="2255647"/>
                    <a:pt x="1806702" y="2269871"/>
                  </a:cubicBezTo>
                  <a:cubicBezTo>
                    <a:pt x="1806702" y="2279269"/>
                    <a:pt x="1778508" y="2288794"/>
                    <a:pt x="1764411" y="2293493"/>
                  </a:cubicBezTo>
                  <a:cubicBezTo>
                    <a:pt x="1472692" y="2307590"/>
                    <a:pt x="1180973" y="2345436"/>
                    <a:pt x="889381" y="2411476"/>
                  </a:cubicBezTo>
                  <a:cubicBezTo>
                    <a:pt x="879983" y="2411476"/>
                    <a:pt x="865886" y="2411476"/>
                    <a:pt x="837692" y="2416175"/>
                  </a:cubicBezTo>
                  <a:close/>
                </a:path>
              </a:pathLst>
            </a:custGeom>
            <a:solidFill>
              <a:srgbClr val="F1C22E"/>
            </a:solidFill>
          </p:spPr>
        </p:sp>
      </p:grpSp>
      <p:grpSp>
        <p:nvGrpSpPr>
          <p:cNvPr name="Group 8" id="8"/>
          <p:cNvGrpSpPr/>
          <p:nvPr/>
        </p:nvGrpSpPr>
        <p:grpSpPr>
          <a:xfrm rot="8620800">
            <a:off x="9811878" y="4566426"/>
            <a:ext cx="3743081" cy="2204981"/>
            <a:chOff x="0" y="0"/>
            <a:chExt cx="4101840" cy="2416320"/>
          </a:xfrm>
        </p:grpSpPr>
        <p:sp>
          <p:nvSpPr>
            <p:cNvPr name="Freeform 9" id="9"/>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0F75BC"/>
            </a:solidFill>
          </p:spPr>
        </p:sp>
      </p:grpSp>
      <p:sp>
        <p:nvSpPr>
          <p:cNvPr name="Freeform 10" id="10"/>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291794" y="1534660"/>
            <a:ext cx="7037168" cy="1222297"/>
          </a:xfrm>
          <a:prstGeom prst="rect">
            <a:avLst/>
          </a:prstGeom>
        </p:spPr>
        <p:txBody>
          <a:bodyPr anchor="t" rtlCol="false" tIns="0" lIns="0" bIns="0" rIns="0">
            <a:spAutoFit/>
          </a:bodyPr>
          <a:lstStyle/>
          <a:p>
            <a:pPr algn="l" marL="0" indent="0" lvl="0">
              <a:lnSpc>
                <a:spcPts val="9332"/>
              </a:lnSpc>
            </a:pPr>
            <a:r>
              <a:rPr lang="en-US" sz="7291">
                <a:solidFill>
                  <a:srgbClr val="292F33"/>
                </a:solidFill>
                <a:latin typeface="Poppins Ultra-Bold"/>
              </a:rPr>
              <a:t>PROJECT PLAN</a:t>
            </a:r>
          </a:p>
        </p:txBody>
      </p:sp>
      <p:sp>
        <p:nvSpPr>
          <p:cNvPr name="Freeform 12" id="12"/>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290112" y="3286869"/>
            <a:ext cx="712258" cy="466942"/>
          </a:xfrm>
          <a:prstGeom prst="rect">
            <a:avLst/>
          </a:prstGeom>
        </p:spPr>
        <p:txBody>
          <a:bodyPr anchor="t" rtlCol="false" tIns="0" lIns="0" bIns="0" rIns="0">
            <a:spAutoFit/>
          </a:bodyPr>
          <a:lstStyle/>
          <a:p>
            <a:pPr algn="ctr" marL="0" indent="0" lvl="0">
              <a:lnSpc>
                <a:spcPts val="3572"/>
              </a:lnSpc>
            </a:pPr>
            <a:r>
              <a:rPr lang="en-US" sz="2791">
                <a:solidFill>
                  <a:srgbClr val="0F75BC"/>
                </a:solidFill>
                <a:latin typeface="Poppins Ultra-Bold"/>
              </a:rPr>
              <a:t>01</a:t>
            </a:r>
          </a:p>
        </p:txBody>
      </p:sp>
      <p:grpSp>
        <p:nvGrpSpPr>
          <p:cNvPr name="Group 14" id="14"/>
          <p:cNvGrpSpPr/>
          <p:nvPr/>
        </p:nvGrpSpPr>
        <p:grpSpPr>
          <a:xfrm rot="0">
            <a:off x="1025337" y="1009650"/>
            <a:ext cx="16233963" cy="908624"/>
            <a:chOff x="0" y="0"/>
            <a:chExt cx="21645284" cy="1211498"/>
          </a:xfrm>
        </p:grpSpPr>
        <p:sp>
          <p:nvSpPr>
            <p:cNvPr name="AutoShape 15" id="1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6" id="1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8" id="18"/>
          <p:cNvSpPr txBox="true"/>
          <p:nvPr/>
        </p:nvSpPr>
        <p:spPr>
          <a:xfrm rot="0">
            <a:off x="3002370" y="3171934"/>
            <a:ext cx="7578467" cy="514350"/>
          </a:xfrm>
          <a:prstGeom prst="rect">
            <a:avLst/>
          </a:prstGeom>
        </p:spPr>
        <p:txBody>
          <a:bodyPr anchor="t" rtlCol="false" tIns="0" lIns="0" bIns="0" rIns="0">
            <a:spAutoFit/>
          </a:bodyPr>
          <a:lstStyle/>
          <a:p>
            <a:pPr algn="l">
              <a:lnSpc>
                <a:spcPts val="4200"/>
              </a:lnSpc>
              <a:spcBef>
                <a:spcPct val="0"/>
              </a:spcBef>
            </a:pPr>
            <a:r>
              <a:rPr lang="en-US" sz="3000">
                <a:solidFill>
                  <a:srgbClr val="0F75BC"/>
                </a:solidFill>
                <a:latin typeface="Open Sans Bold"/>
              </a:rPr>
              <a:t>Finding the suitable components</a:t>
            </a:r>
          </a:p>
        </p:txBody>
      </p:sp>
      <p:sp>
        <p:nvSpPr>
          <p:cNvPr name="TextBox 19" id="19"/>
          <p:cNvSpPr txBox="true"/>
          <p:nvPr/>
        </p:nvSpPr>
        <p:spPr>
          <a:xfrm rot="0">
            <a:off x="2290112" y="4815399"/>
            <a:ext cx="712258" cy="466942"/>
          </a:xfrm>
          <a:prstGeom prst="rect">
            <a:avLst/>
          </a:prstGeom>
        </p:spPr>
        <p:txBody>
          <a:bodyPr anchor="t" rtlCol="false" tIns="0" lIns="0" bIns="0" rIns="0">
            <a:spAutoFit/>
          </a:bodyPr>
          <a:lstStyle/>
          <a:p>
            <a:pPr algn="ctr" marL="0" indent="0" lvl="0">
              <a:lnSpc>
                <a:spcPts val="3572"/>
              </a:lnSpc>
            </a:pPr>
            <a:r>
              <a:rPr lang="en-US" sz="2791">
                <a:solidFill>
                  <a:srgbClr val="0F75BC"/>
                </a:solidFill>
                <a:latin typeface="Poppins Ultra-Bold"/>
              </a:rPr>
              <a:t>02</a:t>
            </a:r>
          </a:p>
        </p:txBody>
      </p:sp>
      <p:sp>
        <p:nvSpPr>
          <p:cNvPr name="TextBox 20" id="20"/>
          <p:cNvSpPr txBox="true"/>
          <p:nvPr/>
        </p:nvSpPr>
        <p:spPr>
          <a:xfrm rot="0">
            <a:off x="3002370" y="4754435"/>
            <a:ext cx="6675530" cy="514350"/>
          </a:xfrm>
          <a:prstGeom prst="rect">
            <a:avLst/>
          </a:prstGeom>
        </p:spPr>
        <p:txBody>
          <a:bodyPr anchor="t" rtlCol="false" tIns="0" lIns="0" bIns="0" rIns="0">
            <a:spAutoFit/>
          </a:bodyPr>
          <a:lstStyle/>
          <a:p>
            <a:pPr algn="l">
              <a:lnSpc>
                <a:spcPts val="4200"/>
              </a:lnSpc>
              <a:spcBef>
                <a:spcPct val="0"/>
              </a:spcBef>
            </a:pPr>
            <a:r>
              <a:rPr lang="en-US" sz="3000">
                <a:solidFill>
                  <a:srgbClr val="0F75BC"/>
                </a:solidFill>
                <a:latin typeface="Open Sans Bold"/>
              </a:rPr>
              <a:t>Spending based on given budget</a:t>
            </a:r>
          </a:p>
        </p:txBody>
      </p:sp>
      <p:sp>
        <p:nvSpPr>
          <p:cNvPr name="TextBox 21" id="21"/>
          <p:cNvSpPr txBox="true"/>
          <p:nvPr/>
        </p:nvSpPr>
        <p:spPr>
          <a:xfrm rot="0">
            <a:off x="2290112" y="6350212"/>
            <a:ext cx="712258" cy="466942"/>
          </a:xfrm>
          <a:prstGeom prst="rect">
            <a:avLst/>
          </a:prstGeom>
        </p:spPr>
        <p:txBody>
          <a:bodyPr anchor="t" rtlCol="false" tIns="0" lIns="0" bIns="0" rIns="0">
            <a:spAutoFit/>
          </a:bodyPr>
          <a:lstStyle/>
          <a:p>
            <a:pPr algn="ctr" marL="0" indent="0" lvl="0">
              <a:lnSpc>
                <a:spcPts val="3572"/>
              </a:lnSpc>
            </a:pPr>
            <a:r>
              <a:rPr lang="en-US" sz="2791">
                <a:solidFill>
                  <a:srgbClr val="0F75BC"/>
                </a:solidFill>
                <a:latin typeface="Poppins Ultra-Bold"/>
              </a:rPr>
              <a:t>03</a:t>
            </a:r>
          </a:p>
        </p:txBody>
      </p:sp>
      <p:sp>
        <p:nvSpPr>
          <p:cNvPr name="TextBox 22" id="22"/>
          <p:cNvSpPr txBox="true"/>
          <p:nvPr/>
        </p:nvSpPr>
        <p:spPr>
          <a:xfrm rot="0">
            <a:off x="3002370" y="6264749"/>
            <a:ext cx="6520109" cy="1047750"/>
          </a:xfrm>
          <a:prstGeom prst="rect">
            <a:avLst/>
          </a:prstGeom>
        </p:spPr>
        <p:txBody>
          <a:bodyPr anchor="t" rtlCol="false" tIns="0" lIns="0" bIns="0" rIns="0">
            <a:spAutoFit/>
          </a:bodyPr>
          <a:lstStyle/>
          <a:p>
            <a:pPr algn="l">
              <a:lnSpc>
                <a:spcPts val="4200"/>
              </a:lnSpc>
              <a:spcBef>
                <a:spcPct val="0"/>
              </a:spcBef>
            </a:pPr>
            <a:r>
              <a:rPr lang="en-US" sz="3000">
                <a:solidFill>
                  <a:srgbClr val="0F75BC"/>
                </a:solidFill>
                <a:latin typeface="Open Sans Bold"/>
              </a:rPr>
              <a:t>Planning and communication between members</a:t>
            </a:r>
          </a:p>
        </p:txBody>
      </p:sp>
      <p:sp>
        <p:nvSpPr>
          <p:cNvPr name="TextBox 23" id="23"/>
          <p:cNvSpPr txBox="true"/>
          <p:nvPr/>
        </p:nvSpPr>
        <p:spPr>
          <a:xfrm rot="0">
            <a:off x="2291794" y="8019310"/>
            <a:ext cx="712258" cy="466942"/>
          </a:xfrm>
          <a:prstGeom prst="rect">
            <a:avLst/>
          </a:prstGeom>
        </p:spPr>
        <p:txBody>
          <a:bodyPr anchor="t" rtlCol="false" tIns="0" lIns="0" bIns="0" rIns="0">
            <a:spAutoFit/>
          </a:bodyPr>
          <a:lstStyle/>
          <a:p>
            <a:pPr algn="ctr" marL="0" indent="0" lvl="0">
              <a:lnSpc>
                <a:spcPts val="3572"/>
              </a:lnSpc>
            </a:pPr>
            <a:r>
              <a:rPr lang="en-US" sz="2791">
                <a:solidFill>
                  <a:srgbClr val="0F75BC"/>
                </a:solidFill>
                <a:latin typeface="Poppins Ultra-Bold"/>
              </a:rPr>
              <a:t>04</a:t>
            </a:r>
          </a:p>
        </p:txBody>
      </p:sp>
      <p:sp>
        <p:nvSpPr>
          <p:cNvPr name="TextBox 24" id="24"/>
          <p:cNvSpPr txBox="true"/>
          <p:nvPr/>
        </p:nvSpPr>
        <p:spPr>
          <a:xfrm rot="0">
            <a:off x="3002370" y="7962378"/>
            <a:ext cx="5433992" cy="514350"/>
          </a:xfrm>
          <a:prstGeom prst="rect">
            <a:avLst/>
          </a:prstGeom>
        </p:spPr>
        <p:txBody>
          <a:bodyPr anchor="t" rtlCol="false" tIns="0" lIns="0" bIns="0" rIns="0">
            <a:spAutoFit/>
          </a:bodyPr>
          <a:lstStyle/>
          <a:p>
            <a:pPr algn="l">
              <a:lnSpc>
                <a:spcPts val="4200"/>
              </a:lnSpc>
              <a:spcBef>
                <a:spcPct val="0"/>
              </a:spcBef>
            </a:pPr>
            <a:r>
              <a:rPr lang="en-US" sz="3000">
                <a:solidFill>
                  <a:srgbClr val="0F75BC"/>
                </a:solidFill>
                <a:latin typeface="Open Sans Bold"/>
              </a:rPr>
              <a:t>Finishing the project</a:t>
            </a:r>
          </a:p>
        </p:txBody>
      </p:sp>
      <p:sp>
        <p:nvSpPr>
          <p:cNvPr name="TextBox 25" id="25"/>
          <p:cNvSpPr txBox="true"/>
          <p:nvPr/>
        </p:nvSpPr>
        <p:spPr>
          <a:xfrm rot="0">
            <a:off x="17259300" y="9191625"/>
            <a:ext cx="25515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28228" y="-486753"/>
            <a:ext cx="11583330" cy="4317423"/>
          </a:xfrm>
          <a:custGeom>
            <a:avLst/>
            <a:gdLst/>
            <a:ahLst/>
            <a:cxnLst/>
            <a:rect r="r" b="b" t="t" l="l"/>
            <a:pathLst>
              <a:path h="4317423" w="11583330">
                <a:moveTo>
                  <a:pt x="0" y="0"/>
                </a:moveTo>
                <a:lnTo>
                  <a:pt x="11583330" y="0"/>
                </a:lnTo>
                <a:lnTo>
                  <a:pt x="11583330" y="4317424"/>
                </a:lnTo>
                <a:lnTo>
                  <a:pt x="0" y="4317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11372882" y="7709130"/>
            <a:ext cx="8312619" cy="3098340"/>
          </a:xfrm>
          <a:custGeom>
            <a:avLst/>
            <a:gdLst/>
            <a:ahLst/>
            <a:cxnLst/>
            <a:rect r="r" b="b" t="t" l="l"/>
            <a:pathLst>
              <a:path h="3098340" w="8312619">
                <a:moveTo>
                  <a:pt x="0" y="0"/>
                </a:moveTo>
                <a:lnTo>
                  <a:pt x="8312619" y="0"/>
                </a:lnTo>
                <a:lnTo>
                  <a:pt x="8312619" y="3098340"/>
                </a:lnTo>
                <a:lnTo>
                  <a:pt x="0" y="30983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025337" y="5274965"/>
            <a:ext cx="3220682" cy="838985"/>
            <a:chOff x="0" y="0"/>
            <a:chExt cx="2258551" cy="588351"/>
          </a:xfrm>
        </p:grpSpPr>
        <p:sp>
          <p:nvSpPr>
            <p:cNvPr name="Freeform 9" id="9"/>
            <p:cNvSpPr/>
            <p:nvPr/>
          </p:nvSpPr>
          <p:spPr>
            <a:xfrm flipH="false" flipV="false" rot="0">
              <a:off x="0" y="0"/>
              <a:ext cx="2258551" cy="588351"/>
            </a:xfrm>
            <a:custGeom>
              <a:avLst/>
              <a:gdLst/>
              <a:ahLst/>
              <a:cxnLst/>
              <a:rect r="r" b="b" t="t" l="l"/>
              <a:pathLst>
                <a:path h="588351" w="2258551">
                  <a:moveTo>
                    <a:pt x="38461" y="0"/>
                  </a:moveTo>
                  <a:lnTo>
                    <a:pt x="2220090" y="0"/>
                  </a:lnTo>
                  <a:cubicBezTo>
                    <a:pt x="2241331" y="0"/>
                    <a:pt x="2258551" y="17220"/>
                    <a:pt x="2258551" y="38461"/>
                  </a:cubicBezTo>
                  <a:lnTo>
                    <a:pt x="2258551" y="549890"/>
                  </a:lnTo>
                  <a:cubicBezTo>
                    <a:pt x="2258551" y="560090"/>
                    <a:pt x="2254499" y="569873"/>
                    <a:pt x="2247286" y="577086"/>
                  </a:cubicBezTo>
                  <a:cubicBezTo>
                    <a:pt x="2240073" y="584298"/>
                    <a:pt x="2230290" y="588351"/>
                    <a:pt x="2220090" y="588351"/>
                  </a:cubicBezTo>
                  <a:lnTo>
                    <a:pt x="38461" y="588351"/>
                  </a:lnTo>
                  <a:cubicBezTo>
                    <a:pt x="28261" y="588351"/>
                    <a:pt x="18478" y="584298"/>
                    <a:pt x="11265" y="577086"/>
                  </a:cubicBezTo>
                  <a:cubicBezTo>
                    <a:pt x="4052" y="569873"/>
                    <a:pt x="0" y="560090"/>
                    <a:pt x="0" y="549890"/>
                  </a:cubicBezTo>
                  <a:lnTo>
                    <a:pt x="0" y="38461"/>
                  </a:lnTo>
                  <a:cubicBezTo>
                    <a:pt x="0" y="17220"/>
                    <a:pt x="17220" y="0"/>
                    <a:pt x="38461" y="0"/>
                  </a:cubicBezTo>
                  <a:close/>
                </a:path>
              </a:pathLst>
            </a:custGeom>
            <a:solidFill>
              <a:srgbClr val="292F33"/>
            </a:solidFill>
            <a:ln cap="sq">
              <a:noFill/>
              <a:prstDash val="solid"/>
              <a:miter/>
            </a:ln>
          </p:spPr>
        </p:sp>
        <p:sp>
          <p:nvSpPr>
            <p:cNvPr name="TextBox 10" id="10"/>
            <p:cNvSpPr txBox="true"/>
            <p:nvPr/>
          </p:nvSpPr>
          <p:spPr>
            <a:xfrm>
              <a:off x="0" y="-38100"/>
              <a:ext cx="2258551" cy="626451"/>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rPr>
                <a:t>Objective 1</a:t>
              </a:r>
            </a:p>
          </p:txBody>
        </p:sp>
      </p:grpSp>
      <p:grpSp>
        <p:nvGrpSpPr>
          <p:cNvPr name="Group 11" id="11"/>
          <p:cNvGrpSpPr/>
          <p:nvPr/>
        </p:nvGrpSpPr>
        <p:grpSpPr>
          <a:xfrm rot="0">
            <a:off x="5203757" y="5274965"/>
            <a:ext cx="3220682" cy="838985"/>
            <a:chOff x="0" y="0"/>
            <a:chExt cx="2258551" cy="588351"/>
          </a:xfrm>
        </p:grpSpPr>
        <p:sp>
          <p:nvSpPr>
            <p:cNvPr name="Freeform 12" id="12"/>
            <p:cNvSpPr/>
            <p:nvPr/>
          </p:nvSpPr>
          <p:spPr>
            <a:xfrm flipH="false" flipV="false" rot="0">
              <a:off x="0" y="0"/>
              <a:ext cx="2258551" cy="588351"/>
            </a:xfrm>
            <a:custGeom>
              <a:avLst/>
              <a:gdLst/>
              <a:ahLst/>
              <a:cxnLst/>
              <a:rect r="r" b="b" t="t" l="l"/>
              <a:pathLst>
                <a:path h="588351" w="2258551">
                  <a:moveTo>
                    <a:pt x="38461" y="0"/>
                  </a:moveTo>
                  <a:lnTo>
                    <a:pt x="2220090" y="0"/>
                  </a:lnTo>
                  <a:cubicBezTo>
                    <a:pt x="2241331" y="0"/>
                    <a:pt x="2258551" y="17220"/>
                    <a:pt x="2258551" y="38461"/>
                  </a:cubicBezTo>
                  <a:lnTo>
                    <a:pt x="2258551" y="549890"/>
                  </a:lnTo>
                  <a:cubicBezTo>
                    <a:pt x="2258551" y="560090"/>
                    <a:pt x="2254499" y="569873"/>
                    <a:pt x="2247286" y="577086"/>
                  </a:cubicBezTo>
                  <a:cubicBezTo>
                    <a:pt x="2240073" y="584298"/>
                    <a:pt x="2230290" y="588351"/>
                    <a:pt x="2220090" y="588351"/>
                  </a:cubicBezTo>
                  <a:lnTo>
                    <a:pt x="38461" y="588351"/>
                  </a:lnTo>
                  <a:cubicBezTo>
                    <a:pt x="28261" y="588351"/>
                    <a:pt x="18478" y="584298"/>
                    <a:pt x="11265" y="577086"/>
                  </a:cubicBezTo>
                  <a:cubicBezTo>
                    <a:pt x="4052" y="569873"/>
                    <a:pt x="0" y="560090"/>
                    <a:pt x="0" y="549890"/>
                  </a:cubicBezTo>
                  <a:lnTo>
                    <a:pt x="0" y="38461"/>
                  </a:lnTo>
                  <a:cubicBezTo>
                    <a:pt x="0" y="17220"/>
                    <a:pt x="17220" y="0"/>
                    <a:pt x="38461" y="0"/>
                  </a:cubicBezTo>
                  <a:close/>
                </a:path>
              </a:pathLst>
            </a:custGeom>
            <a:solidFill>
              <a:srgbClr val="292F33"/>
            </a:solidFill>
            <a:ln cap="sq">
              <a:noFill/>
              <a:prstDash val="solid"/>
              <a:miter/>
            </a:ln>
          </p:spPr>
        </p:sp>
        <p:sp>
          <p:nvSpPr>
            <p:cNvPr name="TextBox 13" id="13"/>
            <p:cNvSpPr txBox="true"/>
            <p:nvPr/>
          </p:nvSpPr>
          <p:spPr>
            <a:xfrm>
              <a:off x="0" y="-38100"/>
              <a:ext cx="2258551" cy="626451"/>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rPr>
                <a:t>Objective 2</a:t>
              </a:r>
            </a:p>
          </p:txBody>
        </p:sp>
      </p:grpSp>
      <p:grpSp>
        <p:nvGrpSpPr>
          <p:cNvPr name="Group 14" id="14"/>
          <p:cNvGrpSpPr/>
          <p:nvPr/>
        </p:nvGrpSpPr>
        <p:grpSpPr>
          <a:xfrm rot="0">
            <a:off x="9386463" y="5279412"/>
            <a:ext cx="3220682" cy="838985"/>
            <a:chOff x="0" y="0"/>
            <a:chExt cx="2258551" cy="588351"/>
          </a:xfrm>
        </p:grpSpPr>
        <p:sp>
          <p:nvSpPr>
            <p:cNvPr name="Freeform 15" id="15"/>
            <p:cNvSpPr/>
            <p:nvPr/>
          </p:nvSpPr>
          <p:spPr>
            <a:xfrm flipH="false" flipV="false" rot="0">
              <a:off x="0" y="0"/>
              <a:ext cx="2258551" cy="588351"/>
            </a:xfrm>
            <a:custGeom>
              <a:avLst/>
              <a:gdLst/>
              <a:ahLst/>
              <a:cxnLst/>
              <a:rect r="r" b="b" t="t" l="l"/>
              <a:pathLst>
                <a:path h="588351" w="2258551">
                  <a:moveTo>
                    <a:pt x="38461" y="0"/>
                  </a:moveTo>
                  <a:lnTo>
                    <a:pt x="2220090" y="0"/>
                  </a:lnTo>
                  <a:cubicBezTo>
                    <a:pt x="2241331" y="0"/>
                    <a:pt x="2258551" y="17220"/>
                    <a:pt x="2258551" y="38461"/>
                  </a:cubicBezTo>
                  <a:lnTo>
                    <a:pt x="2258551" y="549890"/>
                  </a:lnTo>
                  <a:cubicBezTo>
                    <a:pt x="2258551" y="560090"/>
                    <a:pt x="2254499" y="569873"/>
                    <a:pt x="2247286" y="577086"/>
                  </a:cubicBezTo>
                  <a:cubicBezTo>
                    <a:pt x="2240073" y="584298"/>
                    <a:pt x="2230290" y="588351"/>
                    <a:pt x="2220090" y="588351"/>
                  </a:cubicBezTo>
                  <a:lnTo>
                    <a:pt x="38461" y="588351"/>
                  </a:lnTo>
                  <a:cubicBezTo>
                    <a:pt x="28261" y="588351"/>
                    <a:pt x="18478" y="584298"/>
                    <a:pt x="11265" y="577086"/>
                  </a:cubicBezTo>
                  <a:cubicBezTo>
                    <a:pt x="4052" y="569873"/>
                    <a:pt x="0" y="560090"/>
                    <a:pt x="0" y="549890"/>
                  </a:cubicBezTo>
                  <a:lnTo>
                    <a:pt x="0" y="38461"/>
                  </a:lnTo>
                  <a:cubicBezTo>
                    <a:pt x="0" y="17220"/>
                    <a:pt x="17220" y="0"/>
                    <a:pt x="38461" y="0"/>
                  </a:cubicBezTo>
                  <a:close/>
                </a:path>
              </a:pathLst>
            </a:custGeom>
            <a:solidFill>
              <a:srgbClr val="292F33"/>
            </a:solidFill>
            <a:ln cap="sq">
              <a:noFill/>
              <a:prstDash val="solid"/>
              <a:miter/>
            </a:ln>
          </p:spPr>
        </p:sp>
        <p:sp>
          <p:nvSpPr>
            <p:cNvPr name="TextBox 16" id="16"/>
            <p:cNvSpPr txBox="true"/>
            <p:nvPr/>
          </p:nvSpPr>
          <p:spPr>
            <a:xfrm>
              <a:off x="0" y="-38100"/>
              <a:ext cx="2258551" cy="626451"/>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rPr>
                <a:t>Objective 3</a:t>
              </a:r>
            </a:p>
          </p:txBody>
        </p:sp>
      </p:grpSp>
      <p:grpSp>
        <p:nvGrpSpPr>
          <p:cNvPr name="Group 17" id="17"/>
          <p:cNvGrpSpPr/>
          <p:nvPr/>
        </p:nvGrpSpPr>
        <p:grpSpPr>
          <a:xfrm rot="0">
            <a:off x="13569170" y="5279412"/>
            <a:ext cx="3220682" cy="838985"/>
            <a:chOff x="0" y="0"/>
            <a:chExt cx="2258551" cy="588351"/>
          </a:xfrm>
        </p:grpSpPr>
        <p:sp>
          <p:nvSpPr>
            <p:cNvPr name="Freeform 18" id="18"/>
            <p:cNvSpPr/>
            <p:nvPr/>
          </p:nvSpPr>
          <p:spPr>
            <a:xfrm flipH="false" flipV="false" rot="0">
              <a:off x="0" y="0"/>
              <a:ext cx="2258551" cy="588351"/>
            </a:xfrm>
            <a:custGeom>
              <a:avLst/>
              <a:gdLst/>
              <a:ahLst/>
              <a:cxnLst/>
              <a:rect r="r" b="b" t="t" l="l"/>
              <a:pathLst>
                <a:path h="588351" w="2258551">
                  <a:moveTo>
                    <a:pt x="38461" y="0"/>
                  </a:moveTo>
                  <a:lnTo>
                    <a:pt x="2220090" y="0"/>
                  </a:lnTo>
                  <a:cubicBezTo>
                    <a:pt x="2241331" y="0"/>
                    <a:pt x="2258551" y="17220"/>
                    <a:pt x="2258551" y="38461"/>
                  </a:cubicBezTo>
                  <a:lnTo>
                    <a:pt x="2258551" y="549890"/>
                  </a:lnTo>
                  <a:cubicBezTo>
                    <a:pt x="2258551" y="560090"/>
                    <a:pt x="2254499" y="569873"/>
                    <a:pt x="2247286" y="577086"/>
                  </a:cubicBezTo>
                  <a:cubicBezTo>
                    <a:pt x="2240073" y="584298"/>
                    <a:pt x="2230290" y="588351"/>
                    <a:pt x="2220090" y="588351"/>
                  </a:cubicBezTo>
                  <a:lnTo>
                    <a:pt x="38461" y="588351"/>
                  </a:lnTo>
                  <a:cubicBezTo>
                    <a:pt x="28261" y="588351"/>
                    <a:pt x="18478" y="584298"/>
                    <a:pt x="11265" y="577086"/>
                  </a:cubicBezTo>
                  <a:cubicBezTo>
                    <a:pt x="4052" y="569873"/>
                    <a:pt x="0" y="560090"/>
                    <a:pt x="0" y="549890"/>
                  </a:cubicBezTo>
                  <a:lnTo>
                    <a:pt x="0" y="38461"/>
                  </a:lnTo>
                  <a:cubicBezTo>
                    <a:pt x="0" y="17220"/>
                    <a:pt x="17220" y="0"/>
                    <a:pt x="38461" y="0"/>
                  </a:cubicBezTo>
                  <a:close/>
                </a:path>
              </a:pathLst>
            </a:custGeom>
            <a:solidFill>
              <a:srgbClr val="292F33"/>
            </a:solidFill>
            <a:ln cap="sq">
              <a:noFill/>
              <a:prstDash val="solid"/>
              <a:miter/>
            </a:ln>
          </p:spPr>
        </p:sp>
        <p:sp>
          <p:nvSpPr>
            <p:cNvPr name="TextBox 19" id="19"/>
            <p:cNvSpPr txBox="true"/>
            <p:nvPr/>
          </p:nvSpPr>
          <p:spPr>
            <a:xfrm>
              <a:off x="0" y="-38100"/>
              <a:ext cx="2258551" cy="626451"/>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rPr>
                <a:t>Objective 4</a:t>
              </a:r>
            </a:p>
          </p:txBody>
        </p:sp>
      </p:grpSp>
      <p:sp>
        <p:nvSpPr>
          <p:cNvPr name="TextBox 20" id="20"/>
          <p:cNvSpPr txBox="true"/>
          <p:nvPr/>
        </p:nvSpPr>
        <p:spPr>
          <a:xfrm rot="0">
            <a:off x="3825215" y="2740365"/>
            <a:ext cx="10637570" cy="943925"/>
          </a:xfrm>
          <a:prstGeom prst="rect">
            <a:avLst/>
          </a:prstGeom>
        </p:spPr>
        <p:txBody>
          <a:bodyPr anchor="t" rtlCol="false" tIns="0" lIns="0" bIns="0" rIns="0">
            <a:spAutoFit/>
          </a:bodyPr>
          <a:lstStyle/>
          <a:p>
            <a:pPr algn="ctr" marL="0" indent="0" lvl="0">
              <a:lnSpc>
                <a:spcPts val="7143"/>
              </a:lnSpc>
            </a:pPr>
            <a:r>
              <a:rPr lang="en-US" sz="5580">
                <a:solidFill>
                  <a:srgbClr val="292F33"/>
                </a:solidFill>
                <a:latin typeface="Poppins Ultra-Bold"/>
              </a:rPr>
              <a:t>OBJECTIVES</a:t>
            </a:r>
          </a:p>
        </p:txBody>
      </p:sp>
      <p:sp>
        <p:nvSpPr>
          <p:cNvPr name="Freeform 21" id="21"/>
          <p:cNvSpPr/>
          <p:nvPr/>
        </p:nvSpPr>
        <p:spPr>
          <a:xfrm flipH="false" flipV="false" rot="0">
            <a:off x="-3622132" y="6428275"/>
            <a:ext cx="7818337" cy="7818337"/>
          </a:xfrm>
          <a:custGeom>
            <a:avLst/>
            <a:gdLst/>
            <a:ahLst/>
            <a:cxnLst/>
            <a:rect r="r" b="b" t="t" l="l"/>
            <a:pathLst>
              <a:path h="7818337" w="7818337">
                <a:moveTo>
                  <a:pt x="0" y="0"/>
                </a:moveTo>
                <a:lnTo>
                  <a:pt x="7818338" y="0"/>
                </a:lnTo>
                <a:lnTo>
                  <a:pt x="7818338" y="7818337"/>
                </a:lnTo>
                <a:lnTo>
                  <a:pt x="0" y="7818337"/>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109838" y="6256825"/>
            <a:ext cx="3051681" cy="709376"/>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Open Sans Bold"/>
              </a:rPr>
              <a:t>Detect and follow a given line.</a:t>
            </a:r>
          </a:p>
        </p:txBody>
      </p:sp>
      <p:sp>
        <p:nvSpPr>
          <p:cNvPr name="TextBox 23" id="23"/>
          <p:cNvSpPr txBox="true"/>
          <p:nvPr/>
        </p:nvSpPr>
        <p:spPr>
          <a:xfrm rot="0">
            <a:off x="9483768" y="6261272"/>
            <a:ext cx="3026073" cy="709376"/>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Open Sans Bold"/>
              </a:rPr>
              <a:t>Detecting and avoiding</a:t>
            </a:r>
          </a:p>
          <a:p>
            <a:pPr algn="ctr">
              <a:lnSpc>
                <a:spcPts val="2900"/>
              </a:lnSpc>
              <a:spcBef>
                <a:spcPct val="0"/>
              </a:spcBef>
            </a:pPr>
            <a:r>
              <a:rPr lang="en-US" sz="2071">
                <a:solidFill>
                  <a:srgbClr val="000000"/>
                </a:solidFill>
                <a:latin typeface="Open Sans Bold"/>
              </a:rPr>
              <a:t> obstacles.</a:t>
            </a:r>
          </a:p>
        </p:txBody>
      </p:sp>
      <p:sp>
        <p:nvSpPr>
          <p:cNvPr name="TextBox 24" id="24"/>
          <p:cNvSpPr txBox="true"/>
          <p:nvPr/>
        </p:nvSpPr>
        <p:spPr>
          <a:xfrm rot="0">
            <a:off x="13664281" y="6261272"/>
            <a:ext cx="3313986" cy="709376"/>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Open Sans Bold"/>
              </a:rPr>
              <a:t>Adequate </a:t>
            </a:r>
            <a:r>
              <a:rPr lang="en-US" sz="2071">
                <a:solidFill>
                  <a:srgbClr val="000000"/>
                </a:solidFill>
                <a:latin typeface="Open Sans Bold"/>
              </a:rPr>
              <a:t>power sources </a:t>
            </a:r>
          </a:p>
          <a:p>
            <a:pPr algn="ctr">
              <a:lnSpc>
                <a:spcPts val="2900"/>
              </a:lnSpc>
              <a:spcBef>
                <a:spcPct val="0"/>
              </a:spcBef>
            </a:pPr>
            <a:r>
              <a:rPr lang="en-US" sz="2071">
                <a:solidFill>
                  <a:srgbClr val="000000"/>
                </a:solidFill>
                <a:latin typeface="Open Sans Bold"/>
              </a:rPr>
              <a:t>for the car.</a:t>
            </a:r>
          </a:p>
        </p:txBody>
      </p:sp>
      <p:sp>
        <p:nvSpPr>
          <p:cNvPr name="TextBox 25" id="25"/>
          <p:cNvSpPr txBox="true"/>
          <p:nvPr/>
        </p:nvSpPr>
        <p:spPr>
          <a:xfrm rot="0">
            <a:off x="5527746" y="6256825"/>
            <a:ext cx="2572703" cy="709376"/>
          </a:xfrm>
          <a:prstGeom prst="rect">
            <a:avLst/>
          </a:prstGeom>
        </p:spPr>
        <p:txBody>
          <a:bodyPr anchor="t" rtlCol="false" tIns="0" lIns="0" bIns="0" rIns="0">
            <a:spAutoFit/>
          </a:bodyPr>
          <a:lstStyle/>
          <a:p>
            <a:pPr algn="ctr">
              <a:lnSpc>
                <a:spcPts val="2900"/>
              </a:lnSpc>
            </a:pPr>
            <a:r>
              <a:rPr lang="en-US" sz="2071">
                <a:solidFill>
                  <a:srgbClr val="000000"/>
                </a:solidFill>
                <a:latin typeface="Open Sans Bold"/>
              </a:rPr>
              <a:t>Stopping at the end</a:t>
            </a:r>
          </a:p>
          <a:p>
            <a:pPr algn="ctr">
              <a:lnSpc>
                <a:spcPts val="2900"/>
              </a:lnSpc>
              <a:spcBef>
                <a:spcPct val="0"/>
              </a:spcBef>
            </a:pPr>
            <a:r>
              <a:rPr lang="en-US" sz="2071">
                <a:solidFill>
                  <a:srgbClr val="000000"/>
                </a:solidFill>
                <a:latin typeface="Open Sans Bold"/>
              </a:rPr>
              <a:t>of the line.</a:t>
            </a:r>
          </a:p>
        </p:txBody>
      </p:sp>
      <p:sp>
        <p:nvSpPr>
          <p:cNvPr name="TextBox 26" id="26"/>
          <p:cNvSpPr txBox="true"/>
          <p:nvPr/>
        </p:nvSpPr>
        <p:spPr>
          <a:xfrm rot="0">
            <a:off x="17259300" y="9191625"/>
            <a:ext cx="27765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3929852" y="2326043"/>
            <a:ext cx="10860671" cy="7385256"/>
          </a:xfrm>
          <a:custGeom>
            <a:avLst/>
            <a:gdLst/>
            <a:ahLst/>
            <a:cxnLst/>
            <a:rect r="r" b="b" t="t" l="l"/>
            <a:pathLst>
              <a:path h="7385256" w="10860671">
                <a:moveTo>
                  <a:pt x="0" y="0"/>
                </a:moveTo>
                <a:lnTo>
                  <a:pt x="10860671" y="0"/>
                </a:lnTo>
                <a:lnTo>
                  <a:pt x="10860671" y="7385256"/>
                </a:lnTo>
                <a:lnTo>
                  <a:pt x="0" y="7385256"/>
                </a:lnTo>
                <a:lnTo>
                  <a:pt x="0" y="0"/>
                </a:lnTo>
                <a:close/>
              </a:path>
            </a:pathLst>
          </a:custGeom>
          <a:blipFill>
            <a:blip r:embed="rId7"/>
            <a:stretch>
              <a:fillRect l="0" t="0" r="0" b="0"/>
            </a:stretch>
          </a:blipFill>
        </p:spPr>
      </p:sp>
      <p:sp>
        <p:nvSpPr>
          <p:cNvPr name="TextBox 7" id="7"/>
          <p:cNvSpPr txBox="true"/>
          <p:nvPr/>
        </p:nvSpPr>
        <p:spPr>
          <a:xfrm rot="0">
            <a:off x="3929852" y="984581"/>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BLOCK DIAGRAM</a:t>
            </a:r>
          </a:p>
        </p:txBody>
      </p:sp>
      <p:sp>
        <p:nvSpPr>
          <p:cNvPr name="TextBox 8" id="8"/>
          <p:cNvSpPr txBox="true"/>
          <p:nvPr/>
        </p:nvSpPr>
        <p:spPr>
          <a:xfrm rot="0">
            <a:off x="17259300" y="9191625"/>
            <a:ext cx="2130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6009160" y="2073758"/>
            <a:ext cx="6269680" cy="7698257"/>
          </a:xfrm>
          <a:custGeom>
            <a:avLst/>
            <a:gdLst/>
            <a:ahLst/>
            <a:cxnLst/>
            <a:rect r="r" b="b" t="t" l="l"/>
            <a:pathLst>
              <a:path h="7698257" w="6269680">
                <a:moveTo>
                  <a:pt x="0" y="0"/>
                </a:moveTo>
                <a:lnTo>
                  <a:pt x="6269680" y="0"/>
                </a:lnTo>
                <a:lnTo>
                  <a:pt x="6269680" y="7698257"/>
                </a:lnTo>
                <a:lnTo>
                  <a:pt x="0" y="7698257"/>
                </a:lnTo>
                <a:lnTo>
                  <a:pt x="0" y="0"/>
                </a:lnTo>
                <a:close/>
              </a:path>
            </a:pathLst>
          </a:custGeom>
          <a:blipFill>
            <a:blip r:embed="rId7"/>
            <a:stretch>
              <a:fillRect l="0" t="0" r="0" b="0"/>
            </a:stretch>
          </a:blipFill>
        </p:spPr>
      </p:sp>
      <p:sp>
        <p:nvSpPr>
          <p:cNvPr name="TextBox 7" id="7"/>
          <p:cNvSpPr txBox="true"/>
          <p:nvPr/>
        </p:nvSpPr>
        <p:spPr>
          <a:xfrm rot="0">
            <a:off x="3929852" y="984581"/>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FLOWCHART</a:t>
            </a:r>
          </a:p>
        </p:txBody>
      </p:sp>
      <p:sp>
        <p:nvSpPr>
          <p:cNvPr name="TextBox 8" id="8"/>
          <p:cNvSpPr txBox="true"/>
          <p:nvPr/>
        </p:nvSpPr>
        <p:spPr>
          <a:xfrm rot="0">
            <a:off x="17259300" y="9191625"/>
            <a:ext cx="2608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5337" y="1009650"/>
            <a:ext cx="16233963" cy="908624"/>
            <a:chOff x="0" y="0"/>
            <a:chExt cx="21645284" cy="1211498"/>
          </a:xfrm>
        </p:grpSpPr>
        <p:sp>
          <p:nvSpPr>
            <p:cNvPr name="AutoShape 3" id="3"/>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4" id="4"/>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6" id="6"/>
          <p:cNvSpPr/>
          <p:nvPr/>
        </p:nvSpPr>
        <p:spPr>
          <a:xfrm flipH="false" flipV="false" rot="0">
            <a:off x="9799218" y="3592705"/>
            <a:ext cx="8094018" cy="4120243"/>
          </a:xfrm>
          <a:custGeom>
            <a:avLst/>
            <a:gdLst/>
            <a:ahLst/>
            <a:cxnLst/>
            <a:rect r="r" b="b" t="t" l="l"/>
            <a:pathLst>
              <a:path h="4120243" w="8094018">
                <a:moveTo>
                  <a:pt x="0" y="0"/>
                </a:moveTo>
                <a:lnTo>
                  <a:pt x="8094018" y="0"/>
                </a:lnTo>
                <a:lnTo>
                  <a:pt x="8094018" y="4120244"/>
                </a:lnTo>
                <a:lnTo>
                  <a:pt x="0" y="4120244"/>
                </a:lnTo>
                <a:lnTo>
                  <a:pt x="0" y="0"/>
                </a:lnTo>
                <a:close/>
              </a:path>
            </a:pathLst>
          </a:custGeom>
          <a:blipFill>
            <a:blip r:embed="rId7"/>
            <a:stretch>
              <a:fillRect l="0" t="-1024" r="0" b="-1024"/>
            </a:stretch>
          </a:blipFill>
        </p:spPr>
      </p:sp>
      <p:sp>
        <p:nvSpPr>
          <p:cNvPr name="Freeform 7" id="7"/>
          <p:cNvSpPr/>
          <p:nvPr/>
        </p:nvSpPr>
        <p:spPr>
          <a:xfrm flipH="false" flipV="false" rot="0">
            <a:off x="311753" y="4939689"/>
            <a:ext cx="9487465" cy="2773259"/>
          </a:xfrm>
          <a:custGeom>
            <a:avLst/>
            <a:gdLst/>
            <a:ahLst/>
            <a:cxnLst/>
            <a:rect r="r" b="b" t="t" l="l"/>
            <a:pathLst>
              <a:path h="2773259" w="9487465">
                <a:moveTo>
                  <a:pt x="0" y="0"/>
                </a:moveTo>
                <a:lnTo>
                  <a:pt x="9487465" y="0"/>
                </a:lnTo>
                <a:lnTo>
                  <a:pt x="9487465" y="2773260"/>
                </a:lnTo>
                <a:lnTo>
                  <a:pt x="0" y="2773260"/>
                </a:lnTo>
                <a:lnTo>
                  <a:pt x="0" y="0"/>
                </a:lnTo>
                <a:close/>
              </a:path>
            </a:pathLst>
          </a:custGeom>
          <a:blipFill>
            <a:blip r:embed="rId8"/>
            <a:stretch>
              <a:fillRect l="0" t="0" r="0" b="0"/>
            </a:stretch>
          </a:blipFill>
        </p:spPr>
      </p:sp>
      <p:sp>
        <p:nvSpPr>
          <p:cNvPr name="TextBox 8" id="8"/>
          <p:cNvSpPr txBox="true"/>
          <p:nvPr/>
        </p:nvSpPr>
        <p:spPr>
          <a:xfrm rot="0">
            <a:off x="3929852" y="984581"/>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rPr>
              <a:t>GANTT CHART</a:t>
            </a:r>
          </a:p>
        </p:txBody>
      </p:sp>
      <p:sp>
        <p:nvSpPr>
          <p:cNvPr name="TextBox 9" id="9"/>
          <p:cNvSpPr txBox="true"/>
          <p:nvPr/>
        </p:nvSpPr>
        <p:spPr>
          <a:xfrm rot="0">
            <a:off x="17250976" y="9191625"/>
            <a:ext cx="27751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DAGBWuF-9M8</dc:identifier>
  <dcterms:modified xsi:type="dcterms:W3CDTF">2011-08-01T06:04:30Z</dcterms:modified>
  <cp:revision>1</cp:revision>
  <dc:title>Final-term Presentation</dc:title>
</cp:coreProperties>
</file>